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8"/>
  </p:notesMasterIdLst>
  <p:sldIdLst>
    <p:sldId id="256" r:id="rId2"/>
    <p:sldId id="395" r:id="rId3"/>
    <p:sldId id="396" r:id="rId4"/>
    <p:sldId id="311" r:id="rId5"/>
    <p:sldId id="397" r:id="rId6"/>
    <p:sldId id="398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8" r:id="rId41"/>
    <p:sldId id="349" r:id="rId42"/>
    <p:sldId id="350" r:id="rId43"/>
    <p:sldId id="351" r:id="rId44"/>
    <p:sldId id="352" r:id="rId45"/>
    <p:sldId id="353" r:id="rId46"/>
    <p:sldId id="354" r:id="rId47"/>
    <p:sldId id="355" r:id="rId48"/>
    <p:sldId id="356" r:id="rId49"/>
    <p:sldId id="357" r:id="rId50"/>
    <p:sldId id="358" r:id="rId51"/>
    <p:sldId id="359" r:id="rId52"/>
    <p:sldId id="360" r:id="rId53"/>
    <p:sldId id="361" r:id="rId54"/>
    <p:sldId id="362" r:id="rId55"/>
    <p:sldId id="363" r:id="rId56"/>
    <p:sldId id="365" r:id="rId57"/>
    <p:sldId id="366" r:id="rId58"/>
    <p:sldId id="367" r:id="rId59"/>
    <p:sldId id="368" r:id="rId60"/>
    <p:sldId id="369" r:id="rId61"/>
    <p:sldId id="370" r:id="rId62"/>
    <p:sldId id="371" r:id="rId63"/>
    <p:sldId id="372" r:id="rId64"/>
    <p:sldId id="373" r:id="rId65"/>
    <p:sldId id="374" r:id="rId66"/>
    <p:sldId id="375" r:id="rId67"/>
    <p:sldId id="376" r:id="rId68"/>
    <p:sldId id="377" r:id="rId69"/>
    <p:sldId id="378" r:id="rId70"/>
    <p:sldId id="379" r:id="rId71"/>
    <p:sldId id="399" r:id="rId72"/>
    <p:sldId id="380" r:id="rId73"/>
    <p:sldId id="381" r:id="rId74"/>
    <p:sldId id="382" r:id="rId75"/>
    <p:sldId id="383" r:id="rId76"/>
    <p:sldId id="384" r:id="rId77"/>
    <p:sldId id="385" r:id="rId78"/>
    <p:sldId id="386" r:id="rId79"/>
    <p:sldId id="387" r:id="rId80"/>
    <p:sldId id="388" r:id="rId81"/>
    <p:sldId id="389" r:id="rId82"/>
    <p:sldId id="390" r:id="rId83"/>
    <p:sldId id="391" r:id="rId84"/>
    <p:sldId id="392" r:id="rId85"/>
    <p:sldId id="393" r:id="rId86"/>
    <p:sldId id="394" r:id="rId87"/>
  </p:sldIdLst>
  <p:sldSz cx="9144000" cy="6858000" type="screen4x3"/>
  <p:notesSz cx="6858000" cy="9144000"/>
  <p:embeddedFontLst>
    <p:embeddedFont>
      <p:font typeface="Malgun Gothic" panose="020B0503020000020004" pitchFamily="50" charset="-127"/>
      <p:regular r:id="rId89"/>
      <p:bold r:id="rId90"/>
    </p:embeddedFont>
    <p:embeddedFont>
      <p:font typeface="함초롬돋움" panose="020B0604000101010101" pitchFamily="50" charset="-127"/>
      <p:regular r:id="rId91"/>
      <p:bold r:id="rId92"/>
    </p:embeddedFont>
    <p:embeddedFont>
      <p:font typeface="Malgun Gothic" panose="020B0503020000020004" pitchFamily="50" charset="-127"/>
      <p:regular r:id="rId89"/>
      <p:bold r:id="rId90"/>
    </p:embeddedFont>
    <p:embeddedFont>
      <p:font typeface="Batangche" panose="02030609000101010101" pitchFamily="17" charset="-127"/>
      <p:regular r:id="rId93"/>
    </p:embeddedFont>
    <p:embeddedFont>
      <p:font typeface="나눔고딕" panose="020D0604000000000000" pitchFamily="50" charset="-127"/>
      <p:regular r:id="rId94"/>
      <p:bold r:id="rId95"/>
    </p:embeddedFont>
    <p:embeddedFont>
      <p:font typeface="Helvetica Neue" panose="020B0600000101010101" charset="0"/>
      <p:regular r:id="rId96"/>
      <p:bold r:id="rId97"/>
      <p:italic r:id="rId98"/>
      <p:boldItalic r:id="rId9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23" roundtripDataSignature="AMtx7miBL1teWJ/1RMslFmLfCAcZJx3sW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6A51"/>
    <a:srgbClr val="F3684E"/>
    <a:srgbClr val="F19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A9AE4A9-5FE7-467C-999A-BA789B6B6D13}">
  <a:tblStyle styleId="{EA9AE4A9-5FE7-467C-999A-BA789B6B6D13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DDCA"/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  <a:fill>
          <a:solidFill>
            <a:srgbClr val="FFEFE6"/>
          </a:solidFill>
        </a:fill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n" i="off">
        <a:font>
          <a:latin typeface="Arial"/>
          <a:ea typeface="Arial"/>
          <a:cs typeface="Arial"/>
        </a:font>
        <a:srgbClr val="FEFEFE"/>
      </a:tcTxStyle>
      <a:tcStyle>
        <a:tcBdr>
          <a:lef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EFEFE"/>
      </a:tcTxStyle>
      <a:tcStyle>
        <a:tcBdr>
          <a:lef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EFEFE"/>
      </a:tcTxStyle>
      <a:tcStyle>
        <a:tcBdr>
          <a:lef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9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1.fntdata"/><Relationship Id="rId62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2.fntdata"/><Relationship Id="rId95" Type="http://schemas.openxmlformats.org/officeDocument/2006/relationships/font" Target="fonts/font7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62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font" Target="fonts/font3.fntdata"/><Relationship Id="rId96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623" Type="http://customschemas.google.com/relationships/presentationmetadata" Target="metadata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6.fntdata"/><Relationship Id="rId99" Type="http://schemas.openxmlformats.org/officeDocument/2006/relationships/font" Target="fonts/font11.fntdata"/><Relationship Id="rId62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9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627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5.fntdata"/><Relationship Id="rId98" Type="http://schemas.openxmlformats.org/officeDocument/2006/relationships/font" Target="fonts/font10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6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6" name="Google Shape;876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6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6" name="Google Shape;886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6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99" name="Google Shape;899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6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2" name="Google Shape;912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6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4" name="Google Shape;924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6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5" name="Google Shape;93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6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6" name="Google Shape;946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6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2" name="Google Shape;962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7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78" name="Google Shape;978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7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0" name="Google Shape;990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46349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7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1" name="Google Shape;1001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7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2" name="Google Shape;1012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7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3" name="Google Shape;1023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p7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5" name="Google Shape;1035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7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7" name="Google Shape;1047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p7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3" name="Google Shape;1063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p7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79" name="Google Shape;1079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7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2" name="Google Shape;1092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8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2" name="Google Shape;1102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8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3" name="Google Shape;1113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00231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8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31" name="Google Shape;1131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p8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42" name="Google Shape;1142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8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4" name="Google Shape;1154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" name="Google Shape;1169;p8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0" name="Google Shape;1170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" name="Google Shape;1185;g325dc84fdd7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6" name="Google Shape;1186;g325dc84fdd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g325dc84fdd7_0_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97" name="Google Shape;1197;g325dc84fdd7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g325dc84fdd7_0_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09" name="Google Shape;1209;g325dc84fdd7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g325dc84fdd7_0_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0" name="Google Shape;1220;g325dc84fdd7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325dc84fdd7_0_5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6" name="Google Shape;1236;g325dc84fdd7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g325dc84fdd7_0_7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2" name="Google Shape;1252;g325dc84fdd7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5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8" name="Google Shape;828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g325dc84fdd7_0_10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85" name="Google Shape;1285;g325dc84fdd7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g325dc84fdd7_0_12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6" name="Google Shape;1296;g325dc84fdd7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Google Shape;1308;g325dc84fdd7_0_1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09" name="Google Shape;1309;g325dc84fdd7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g325dc84fdd7_0_17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20" name="Google Shape;1320;g325dc84fdd7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g325dc84fdd7_0_1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36" name="Google Shape;1336;g325dc84fdd7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Google Shape;1351;g325dc84fdd7_0_18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2" name="Google Shape;1352;g325dc84fdd7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325dc84fdd7_0_19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65" name="Google Shape;1365;g325dc84fdd7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325dc84fdd7_0_20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75" name="Google Shape;1375;g325dc84fdd7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Google Shape;1387;g325dc84fdd7_0_22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8" name="Google Shape;1388;g325dc84fdd7_0_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Google Shape;1404;g3216f6815d3_0_1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05" name="Google Shape;1405;g3216f6815d3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6260610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3216f6815d3_0_3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22" name="Google Shape;1422;g3216f6815d3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g3216f6815d3_0_4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33" name="Google Shape;1433;g3216f6815d3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Google Shape;1443;g3216f6815d3_0_6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4" name="Google Shape;1444;g3216f6815d3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g3216f6815d3_0_7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6" name="Google Shape;1456;g3216f6815d3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g3216f6815d3_0_8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73" name="Google Shape;1473;g3216f6815d3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Google Shape;1489;g3216f6815d3_0_1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90" name="Google Shape;1490;g3216f6815d3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" name="Google Shape;1511;g3216f6815d3_0_15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12" name="Google Shape;1512;g3216f6815d3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" name="Google Shape;1522;g3216f6815d3_0_16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3" name="Google Shape;1523;g3216f6815d3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" name="Google Shape;1534;g3216f6815d3_0_18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35" name="Google Shape;1535;g3216f6815d3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g3216f6815d3_0_19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46" name="Google Shape;1546;g3216f6815d3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00779407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" name="Google Shape;1557;g3216f6815d3_0_20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8" name="Google Shape;1558;g3216f6815d3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" name="Google Shape;1569;g3216f6815d3_0_2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70" name="Google Shape;1570;g3216f6815d3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Google Shape;1580;g3216f6815d3_0_24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81" name="Google Shape;1581;g3216f6815d3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4" name="Google Shape;1594;g3216f6815d3_0_26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5" name="Google Shape;1595;g3216f6815d3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9" name="Google Shape;1609;g3216f6815d3_0_27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0" name="Google Shape;1610;g3216f6815d3_0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2" name="Google Shape;1622;g3216f6815d3_0_29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23" name="Google Shape;1623;g3216f6815d3_0_2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4" name="Google Shape;1634;g3216f6815d3_0_30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5" name="Google Shape;1635;g3216f6815d3_0_3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g3216f6815d3_0_3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49" name="Google Shape;1649;g3216f6815d3_0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Google Shape;1663;g3216f6815d3_0_33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64" name="Google Shape;1664;g3216f6815d3_0_3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5" name="Google Shape;1675;g3216f6815d3_0_35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76" name="Google Shape;1676;g3216f6815d3_0_3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5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1" name="Google Shape;841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7" name="Google Shape;1687;g3216f6815d3_0_36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88" name="Google Shape;1688;g3216f6815d3_0_3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7" name="Google Shape;1687;g3216f6815d3_0_36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88" name="Google Shape;1688;g3216f6815d3_0_3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2145571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" name="Google Shape;1699;g3216f6815d3_0_38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0" name="Google Shape;1700;g3216f6815d3_0_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3" name="Google Shape;1713;g3216f6815d3_0_39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14" name="Google Shape;1714;g3216f6815d3_0_3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8" name="Google Shape;1728;g3216f6815d3_0_4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9" name="Google Shape;1729;g3216f6815d3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" name="Google Shape;1741;g3216f6815d3_0_42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42" name="Google Shape;1742;g3216f6815d3_0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g3216f6815d3_0_44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53" name="Google Shape;1753;g3216f6815d3_0_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3" name="Google Shape;1763;g3216f6815d3_0_45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4" name="Google Shape;1764;g3216f6815d3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5" name="Google Shape;1775;g3216f6815d3_0_48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6" name="Google Shape;1776;g3216f6815d3_0_4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1" name="Google Shape;1791;g3216f6815d3_0_50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2" name="Google Shape;1792;g3216f6815d3_0_5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6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51" name="Google Shape;851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7" name="Google Shape;1807;g3216f6815d3_0_5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08" name="Google Shape;1808;g3216f6815d3_0_5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5" name="Google Shape;1815;g3216f6815d3_0_57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16" name="Google Shape;1816;g3216f6815d3_0_5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3" name="Google Shape;1823;g3216f6815d3_0_53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24" name="Google Shape;1824;g3216f6815d3_0_5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" name="Google Shape;1832;g3216f6815d3_0_54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3" name="Google Shape;1833;g3216f6815d3_0_5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8" name="Google Shape;1848;g3216f6815d3_0_59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49" name="Google Shape;1849;g3216f6815d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2" name="Google Shape;1862;g3216f6815d3_0_60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63" name="Google Shape;1863;g3216f6815d3_0_6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9" name="Google Shape;1869;g3216f6815d3_0_6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70" name="Google Shape;1870;g3216f6815d3_0_6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6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4" name="Google Shape;864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제목 슬라이드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87"/>
          <p:cNvSpPr txBox="1">
            <a:spLocks noGrp="1"/>
          </p:cNvSpPr>
          <p:nvPr>
            <p:ph type="title"/>
          </p:nvPr>
        </p:nvSpPr>
        <p:spPr>
          <a:xfrm>
            <a:off x="685800" y="685800"/>
            <a:ext cx="7772400" cy="212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5800"/>
              <a:buFont typeface="Times New Roman"/>
              <a:buNone/>
              <a:defRPr sz="5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7"/>
          <p:cNvSpPr txBox="1">
            <a:spLocks noGrp="1"/>
          </p:cNvSpPr>
          <p:nvPr>
            <p:ph type="body" idx="1"/>
          </p:nvPr>
        </p:nvSpPr>
        <p:spPr>
          <a:xfrm>
            <a:off x="1371600" y="3270250"/>
            <a:ext cx="6400800" cy="22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3000"/>
            </a:lvl1pPr>
            <a:lvl2pPr marL="914400" lvl="1" indent="-371475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Char char="■"/>
              <a:defRPr sz="3000"/>
            </a:lvl2pPr>
            <a:lvl3pPr marL="1371600" lvl="2" indent="-352425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Char char="p"/>
              <a:defRPr sz="3000"/>
            </a:lvl3pPr>
            <a:lvl4pPr marL="1828800" lvl="3" indent="-41910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▪"/>
              <a:defRPr sz="3000"/>
            </a:lvl4pPr>
            <a:lvl5pPr marL="2286000" lvl="4" indent="-38100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▪"/>
              <a:defRPr sz="3000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17" name="Google Shape;17;p87"/>
          <p:cNvSpPr/>
          <p:nvPr/>
        </p:nvSpPr>
        <p:spPr>
          <a:xfrm>
            <a:off x="0" y="2813050"/>
            <a:ext cx="2483768" cy="457201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87"/>
          <p:cNvSpPr/>
          <p:nvPr/>
        </p:nvSpPr>
        <p:spPr>
          <a:xfrm>
            <a:off x="2483767" y="2813050"/>
            <a:ext cx="2339753" cy="4572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87"/>
          <p:cNvSpPr/>
          <p:nvPr/>
        </p:nvSpPr>
        <p:spPr>
          <a:xfrm>
            <a:off x="4823519" y="2813049"/>
            <a:ext cx="2160241" cy="4572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87"/>
          <p:cNvSpPr/>
          <p:nvPr/>
        </p:nvSpPr>
        <p:spPr>
          <a:xfrm>
            <a:off x="6983759" y="2813049"/>
            <a:ext cx="2160241" cy="457201"/>
          </a:xfrm>
          <a:prstGeom prst="rect">
            <a:avLst/>
          </a:prstGeom>
          <a:solidFill>
            <a:srgbClr val="C2C2D6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87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캡션 있는 콘텐츠">
  <p:cSld name="캡션 있는 콘텐츠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96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3" name="Google Shape;73;p96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4" name="Google Shape;74;p96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5" name="Google Shape;75;p96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6" name="Google Shape;76;p9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2000"/>
              <a:buFont typeface="Times New Roman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9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400"/>
              <a:buFont typeface="Arial"/>
              <a:buChar char="p"/>
              <a:defRPr sz="3200"/>
            </a:lvl1pPr>
            <a:lvl2pPr marL="914400" lvl="1" indent="-3810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400"/>
              <a:buFont typeface="Arial"/>
              <a:buChar char="■"/>
              <a:defRPr sz="3200"/>
            </a:lvl2pPr>
            <a:lvl3pPr marL="1371600" lvl="2" indent="-36068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80"/>
              <a:buFont typeface="Arial"/>
              <a:buChar char="p"/>
              <a:defRPr sz="3200"/>
            </a:lvl3pPr>
            <a:lvl4pPr marL="1828800" lvl="3" indent="-4318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3200"/>
              <a:buFont typeface="Arial"/>
              <a:buChar char="▪"/>
              <a:defRPr sz="3200"/>
            </a:lvl4pPr>
            <a:lvl5pPr marL="2286000" lvl="4" indent="-39116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560"/>
              <a:buFont typeface="Arial"/>
              <a:buChar char="▪"/>
              <a:defRPr sz="3200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78" name="Google Shape;78;p96"/>
          <p:cNvSpPr txBox="1">
            <a:spLocks noGrp="1"/>
          </p:cNvSpPr>
          <p:nvPr>
            <p:ph type="body" idx="2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79" name="Google Shape;79;p96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그림">
  <p:cSld name="캡션 있는 그림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2000"/>
              <a:buFont typeface="Times New Roman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9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97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84" name="Google Shape;84;p97"/>
          <p:cNvSpPr txBox="1"/>
          <p:nvPr/>
        </p:nvSpPr>
        <p:spPr>
          <a:xfrm>
            <a:off x="502919" y="-38963"/>
            <a:ext cx="8138161" cy="803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Helvetica Neue"/>
              <a:buNone/>
            </a:pPr>
            <a:r>
              <a:rPr lang="en-US" sz="4400" b="0" i="0" u="none" strike="noStrike" cap="none">
                <a:solidFill>
                  <a:srgbClr val="66669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마스터 제목 스타일 편집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97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, 텍스트 및 클립 아트">
  <p:cSld name="제목, 텍스트 및 클립 아트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88" name="Google Shape;88;p98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98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제목, 텍스트 및 내용 2개">
  <p:cSld name="제목, 텍스트 및 내용 2개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88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" name="Google Shape;24;p88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" name="Google Shape;25;p88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" name="Google Shape;26;p88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" name="Google Shape;27;p8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28" name="Google Shape;28;p88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8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>
  <p:cSld name="제목 및 내용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32" name="Google Shape;32;p89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>
  <p:cSld name="제목만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0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90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>
  <p:cSld name="제목 및 내용 2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38" name="Google Shape;38;p91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title">
  <p:cSld name="TITL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2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000"/>
              <a:buFont typeface="Times New Roman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2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3pPr>
            <a:lvl4pPr marL="182880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42" name="Google Shape;42;p92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콘텐츠 2개">
  <p:cSld name="콘텐츠 2개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3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5" name="Google Shape;45;p93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6" name="Google Shape;46;p93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7" name="Google Shape;47;p93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8" name="Google Shape;48;p93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cxnSp>
        <p:nvCxnSpPr>
          <p:cNvPr id="50" name="Google Shape;50;p93"/>
          <p:cNvCxnSpPr/>
          <p:nvPr/>
        </p:nvCxnSpPr>
        <p:spPr>
          <a:xfrm>
            <a:off x="179512" y="764704"/>
            <a:ext cx="8964488" cy="1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rgbClr val="8CE3E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" name="Google Shape;51;p93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비교">
  <p:cSld name="비교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4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" name="Google Shape;54;p94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" name="Google Shape;55;p94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" name="Google Shape;56;p94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" name="Google Shape;57;p94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58" name="Google Shape;58;p94"/>
          <p:cNvSpPr txBox="1">
            <a:spLocks noGrp="1"/>
          </p:cNvSpPr>
          <p:nvPr>
            <p:ph type="body" idx="2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59" name="Google Shape;59;p94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cxnSp>
        <p:nvCxnSpPr>
          <p:cNvPr id="60" name="Google Shape;60;p94"/>
          <p:cNvCxnSpPr/>
          <p:nvPr/>
        </p:nvCxnSpPr>
        <p:spPr>
          <a:xfrm>
            <a:off x="179512" y="764704"/>
            <a:ext cx="8964488" cy="1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rgbClr val="8CE3E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1" name="Google Shape;61;p94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빈 화면">
  <p:cSld name="빈 화면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5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4" name="Google Shape;64;p95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5" name="Google Shape;65;p95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6" name="Google Shape;66;p95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7" name="Google Shape;67;p95"/>
          <p:cNvSpPr/>
          <p:nvPr/>
        </p:nvSpPr>
        <p:spPr>
          <a:xfrm>
            <a:off x="0" y="0"/>
            <a:ext cx="9144052" cy="764705"/>
          </a:xfrm>
          <a:prstGeom prst="roundRect">
            <a:avLst>
              <a:gd name="adj" fmla="val 37414"/>
            </a:avLst>
          </a:prstGeom>
          <a:solidFill>
            <a:srgbClr val="FFC26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95"/>
          <p:cNvSpPr/>
          <p:nvPr/>
        </p:nvSpPr>
        <p:spPr>
          <a:xfrm>
            <a:off x="8229547" y="-1"/>
            <a:ext cx="914506" cy="404666"/>
          </a:xfrm>
          <a:prstGeom prst="rect">
            <a:avLst/>
          </a:prstGeom>
          <a:solidFill>
            <a:srgbClr val="FFC26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95"/>
          <p:cNvSpPr/>
          <p:nvPr/>
        </p:nvSpPr>
        <p:spPr>
          <a:xfrm>
            <a:off x="-53" y="-1"/>
            <a:ext cx="914505" cy="404666"/>
          </a:xfrm>
          <a:prstGeom prst="rect">
            <a:avLst/>
          </a:prstGeom>
          <a:solidFill>
            <a:srgbClr val="FFC26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95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86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" name="Google Shape;7;p86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" name="Google Shape;8;p86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" name="Google Shape;9;p86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Google Shape;10;p8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marR="0" lvl="0" indent="-3619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10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19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100"/>
              <a:buFont typeface="Arial"/>
              <a:buChar char="■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416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82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406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80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708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708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708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708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708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1" name="Google Shape;11;p86"/>
          <p:cNvCxnSpPr/>
          <p:nvPr/>
        </p:nvCxnSpPr>
        <p:spPr>
          <a:xfrm>
            <a:off x="179511" y="764703"/>
            <a:ext cx="8856986" cy="1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rgbClr val="8CE3E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" name="Google Shape;12;p86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3" name="Google Shape;13;p86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6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.png"/><Relationship Id="rId5" Type="http://schemas.microsoft.com/office/2007/relationships/hdphoto" Target="../media/hdphoto1.wdp"/><Relationship Id="rId4" Type="http://schemas.openxmlformats.org/officeDocument/2006/relationships/image" Target="../media/image8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" descr="그림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4267" y="735681"/>
            <a:ext cx="4596005" cy="4565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" descr="그림 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36296" y="6573297"/>
            <a:ext cx="1824351" cy="199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" descr="그림 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504" y="6453335"/>
            <a:ext cx="1224137" cy="432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62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재귀 함수의 정의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79" name="Google Shape;879;p62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880" name="Google Shape;880;p62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62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2" name="Google Shape;882;p62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3" name="Google Shape;883;p62"/>
          <p:cNvSpPr txBox="1"/>
          <p:nvPr/>
        </p:nvSpPr>
        <p:spPr>
          <a:xfrm>
            <a:off x="560410" y="1700808"/>
            <a:ext cx="8183307" cy="4662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수학적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귀납법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(mathematical induction)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은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어떤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자연수에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n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대한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(proposition) P(n)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모든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자연수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n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대해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성립한다는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것을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증명하기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위해서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n=1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일 때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P(n)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성립하고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n=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때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P(n)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성립한다고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가정했을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n=k+1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일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때도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P(n)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성립한다는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것을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보이는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증명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방법이다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수학적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귀납법과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비슷한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방법으로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n=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때와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n=k+1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일 때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사이의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관계를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찾아내면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간단히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설계하여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여러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가지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상황에서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효과적으로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사용할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63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재귀 함수의 정의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9" name="Google Shape;889;p63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890" name="Google Shape;890;p63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1" name="Google Shape;891;p63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92" name="Google Shape;892;p63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3" name="Google Shape;893;p63"/>
          <p:cNvSpPr txBox="1"/>
          <p:nvPr/>
        </p:nvSpPr>
        <p:spPr>
          <a:xfrm>
            <a:off x="560410" y="1700808"/>
            <a:ext cx="818330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“1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합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”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Sk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라고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Sk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표현할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894" name="Google Shape;894;p63" descr="그림 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03795" y="2800262"/>
            <a:ext cx="4896534" cy="628738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Google Shape;895;p63"/>
          <p:cNvSpPr txBox="1"/>
          <p:nvPr/>
        </p:nvSpPr>
        <p:spPr>
          <a:xfrm>
            <a:off x="537000" y="3864331"/>
            <a:ext cx="818330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따라서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이보다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단계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작은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“1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k-1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합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”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 S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-1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표현할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896" name="Google Shape;896;p63" descr="그림 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66521" y="5229199"/>
            <a:ext cx="5410956" cy="6573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64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재귀 함수의 정의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2" name="Google Shape;902;p64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903" name="Google Shape;903;p64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4" name="Google Shape;904;p64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35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05" name="Google Shape;905;p64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6" name="Google Shape;906;p64"/>
          <p:cNvSpPr txBox="1"/>
          <p:nvPr/>
        </p:nvSpPr>
        <p:spPr>
          <a:xfrm>
            <a:off x="560410" y="1700808"/>
            <a:ext cx="818330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Sk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Sk-1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을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비교해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보면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Sk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Sk-1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을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이용해서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관계식으로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간단히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표현할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것을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알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907" name="Google Shape;907;p64" descr="그림 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56269" y="3042628"/>
            <a:ext cx="4191586" cy="2762637"/>
          </a:xfrm>
          <a:prstGeom prst="rect">
            <a:avLst/>
          </a:prstGeom>
          <a:noFill/>
          <a:ln>
            <a:noFill/>
          </a:ln>
        </p:spPr>
      </p:pic>
      <p:sp>
        <p:nvSpPr>
          <p:cNvPr id="908" name="Google Shape;908;p64"/>
          <p:cNvSpPr txBox="1"/>
          <p:nvPr/>
        </p:nvSpPr>
        <p:spPr>
          <a:xfrm>
            <a:off x="1517964" y="6032770"/>
            <a:ext cx="7002562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1000"/>
              <a:buFont typeface="Malgun Gothic"/>
              <a:buNone/>
            </a:pPr>
            <a:r>
              <a:rPr lang="en-US" sz="1000" b="0" i="0" u="none" strike="noStrike" cap="none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같은 형태의 연속한 두 항 사이에 성립 관계식을 ‘점화식(漸化式)’으로 부르기도 한다.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9" name="Google Shape;909;p64" descr="그림 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816" y="6009806"/>
            <a:ext cx="816534" cy="2995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65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재귀 함수의 정의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5" name="Google Shape;915;p65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916" name="Google Shape;916;p6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" name="Google Shape;917;p6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18" name="Google Shape;918;p65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" name="Google Shape;919;p65"/>
          <p:cNvSpPr txBox="1"/>
          <p:nvPr/>
        </p:nvSpPr>
        <p:spPr>
          <a:xfrm>
            <a:off x="560410" y="1700808"/>
            <a:ext cx="8183307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관계의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뜻을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풀면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“1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합은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k-1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합에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더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더한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것이다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.”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표현할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있는데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합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Sk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계산하는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f(k)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920" name="Google Shape;920;p65" descr="그림 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94700" y="3924358"/>
            <a:ext cx="6563643" cy="10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209;p10"/>
          <p:cNvSpPr/>
          <p:nvPr/>
        </p:nvSpPr>
        <p:spPr>
          <a:xfrm>
            <a:off x="926568" y="5423355"/>
            <a:ext cx="7817149" cy="882429"/>
          </a:xfrm>
          <a:prstGeom prst="roundRect">
            <a:avLst>
              <a:gd name="adj" fmla="val 11162"/>
            </a:avLst>
          </a:prstGeom>
          <a:solidFill>
            <a:srgbClr val="C2C2D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210;p10" descr="그림 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9953" y="4991308"/>
            <a:ext cx="1561720" cy="73879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213;p10"/>
          <p:cNvSpPr txBox="1"/>
          <p:nvPr/>
        </p:nvSpPr>
        <p:spPr>
          <a:xfrm>
            <a:off x="1101698" y="5658098"/>
            <a:ext cx="747577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algn="just"/>
            <a:r>
              <a:rPr lang="ko-KR" altLang="en-US" dirty="0" smtClean="0">
                <a:latin typeface="+mj-ea"/>
                <a:ea typeface="+mj-ea"/>
              </a:rPr>
              <a:t>실제로 </a:t>
            </a:r>
            <a:r>
              <a:rPr lang="ko-KR" altLang="en-US" dirty="0">
                <a:latin typeface="+mj-ea"/>
                <a:ea typeface="+mj-ea"/>
              </a:rPr>
              <a:t>재귀 함수가 무한히 호출되는 것은 아니다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r>
              <a:rPr lang="ko-KR" altLang="en-US" dirty="0">
                <a:latin typeface="+mj-ea"/>
                <a:ea typeface="+mj-ea"/>
              </a:rPr>
              <a:t>재귀 호출 개수를 제한하는 재귀 오류 </a:t>
            </a:r>
            <a:r>
              <a:rPr lang="en-US" altLang="ko-KR" dirty="0">
                <a:latin typeface="+mj-ea"/>
                <a:ea typeface="+mj-ea"/>
              </a:rPr>
              <a:t>(recursion error)</a:t>
            </a:r>
            <a:r>
              <a:rPr lang="ko-KR" altLang="en-US" dirty="0">
                <a:latin typeface="+mj-ea"/>
                <a:ea typeface="+mj-ea"/>
              </a:rPr>
              <a:t>가 발생하여 프로그램 실행이 중단된다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66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재귀 함수의 정의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7" name="Google Shape;927;p66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928" name="Google Shape;928;p66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9" name="Google Shape;929;p66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30" name="Google Shape;930;p66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1" name="Google Shape;931;p66"/>
          <p:cNvSpPr txBox="1"/>
          <p:nvPr/>
        </p:nvSpPr>
        <p:spPr>
          <a:xfrm>
            <a:off x="560410" y="1700808"/>
            <a:ext cx="8183307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합은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f(k)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합을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뜻하는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f(1)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은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이므로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조건식을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추가하여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중단되도록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만들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932" name="Google Shape;932;p66" descr="그림 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0329" y="3717032"/>
            <a:ext cx="6525536" cy="1676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67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재귀 함수의 정의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38" name="Google Shape;938;p67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939" name="Google Shape;939;p67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0" name="Google Shape;940;p67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36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1" name="Google Shape;941;p67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2" name="Google Shape;942;p67"/>
          <p:cNvSpPr txBox="1"/>
          <p:nvPr/>
        </p:nvSpPr>
        <p:spPr>
          <a:xfrm>
            <a:off x="560410" y="1700808"/>
            <a:ext cx="818330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키보드로부터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입력받은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전달하는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부분을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추가하면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프로그램을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완성할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943" name="Google Shape;943;p67" descr="그림 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76670" y="2808763"/>
            <a:ext cx="4537021" cy="38292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Google Shape;948;p68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949" name="Google Shape;949;p68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펙토리얼값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0" name="Google Shape;950;p68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51" name="Google Shape;951;p68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952" name="Google Shape;952;p68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68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4" name="Google Shape;954;p68"/>
          <p:cNvSpPr txBox="1">
            <a:spLocks noGrp="1"/>
          </p:cNvSpPr>
          <p:nvPr>
            <p:ph type="body" idx="1"/>
          </p:nvPr>
        </p:nvSpPr>
        <p:spPr>
          <a:xfrm>
            <a:off x="457199" y="1888232"/>
            <a:ext cx="7957514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9743" lvl="0" indent="-2297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0"/>
              <a:buFont typeface="Helvetica Neue"/>
              <a:buChar char="●"/>
            </a:pP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한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개의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부터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수까지의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곱한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결과를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변환해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주는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b="1" dirty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955" name="Google Shape;955;p68"/>
          <p:cNvGrpSpPr/>
          <p:nvPr/>
        </p:nvGrpSpPr>
        <p:grpSpPr>
          <a:xfrm>
            <a:off x="899591" y="3218695"/>
            <a:ext cx="1224139" cy="404930"/>
            <a:chOff x="0" y="0"/>
            <a:chExt cx="1224137" cy="404928"/>
          </a:xfrm>
        </p:grpSpPr>
        <p:sp>
          <p:nvSpPr>
            <p:cNvPr id="956" name="Google Shape;956;p68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7" name="Google Shape;957;p68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958" name="Google Shape;958;p68"/>
          <p:cNvGraphicFramePr/>
          <p:nvPr/>
        </p:nvGraphicFramePr>
        <p:xfrm>
          <a:off x="899591" y="3550136"/>
          <a:ext cx="7344825" cy="14630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59" name="Google Shape;959;p68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재귀 함수의 정의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4" name="Google Shape;964;p69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965" name="Google Shape;965;p69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펙토리얼값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p69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7" name="Google Shape;967;p69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968" name="Google Shape;968;p69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69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70" name="Google Shape;970;p69"/>
          <p:cNvSpPr txBox="1">
            <a:spLocks noGrp="1"/>
          </p:cNvSpPr>
          <p:nvPr>
            <p:ph type="body" idx="1"/>
          </p:nvPr>
        </p:nvSpPr>
        <p:spPr>
          <a:xfrm>
            <a:off x="457199" y="1888232"/>
            <a:ext cx="7957514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9743" lvl="0" indent="-2297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0"/>
              <a:buFont typeface="Helvetica Neue"/>
              <a:buChar char="●"/>
            </a:pP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한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개의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부터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수까지의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곱한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결과를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변환해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주는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b="1" dirty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971" name="Google Shape;971;p69"/>
          <p:cNvGrpSpPr/>
          <p:nvPr/>
        </p:nvGrpSpPr>
        <p:grpSpPr>
          <a:xfrm>
            <a:off x="899591" y="3218695"/>
            <a:ext cx="1224139" cy="404930"/>
            <a:chOff x="0" y="0"/>
            <a:chExt cx="1224137" cy="404928"/>
          </a:xfrm>
        </p:grpSpPr>
        <p:sp>
          <p:nvSpPr>
            <p:cNvPr id="972" name="Google Shape;972;p69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69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974" name="Google Shape;974;p69"/>
          <p:cNvGraphicFramePr/>
          <p:nvPr/>
        </p:nvGraphicFramePr>
        <p:xfrm>
          <a:off x="899591" y="3550136"/>
          <a:ext cx="7344825" cy="14630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u="none" strike="noStrike" cap="none">
                          <a:solidFill>
                            <a:srgbClr val="FF0000"/>
                          </a:solidFill>
                        </a:rPr>
                        <a:t>def g(k):</a:t>
                      </a:r>
                      <a:endParaRPr sz="1000" b="1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u="none" strike="noStrike" cap="none">
                          <a:solidFill>
                            <a:srgbClr val="FF0000"/>
                          </a:solidFill>
                        </a:rPr>
                        <a:t>   if k==1:</a:t>
                      </a:r>
                      <a:endParaRPr sz="1000" b="1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u="none" strike="noStrike" cap="none">
                          <a:solidFill>
                            <a:srgbClr val="FF0000"/>
                          </a:solidFill>
                        </a:rPr>
                        <a:t>     return 1</a:t>
                      </a:r>
                      <a:endParaRPr sz="1000" b="1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Font typeface="Helvetica Neue"/>
                        <a:buNone/>
                      </a:pPr>
                      <a:endParaRPr sz="1000" b="1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u="none" strike="noStrike" cap="none">
                          <a:solidFill>
                            <a:srgbClr val="FF0000"/>
                          </a:solidFill>
                        </a:rPr>
                        <a:t>   return g(k-1)*k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75" name="Google Shape;975;p69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재귀 함수의 정의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70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재귀 함수의 호출과 복귀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81" name="Google Shape;981;p70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982" name="Google Shape;982;p70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3" name="Google Shape;983;p70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84" name="Google Shape;984;p70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5" name="Google Shape;985;p70"/>
          <p:cNvSpPr txBox="1"/>
          <p:nvPr/>
        </p:nvSpPr>
        <p:spPr>
          <a:xfrm>
            <a:off x="560410" y="1700808"/>
            <a:ext cx="8183307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제대로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설계하지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않으면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무한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반복되어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오류가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발생하거나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예상과는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다른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결과가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호출하게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이때까지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상태와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값이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스택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(stack)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에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저장된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후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처음부터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어떤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결과나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얻기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위해서는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과정에서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모든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반드시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먼저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완료되어야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986" name="Google Shape;986;p70"/>
          <p:cNvSpPr txBox="1"/>
          <p:nvPr/>
        </p:nvSpPr>
        <p:spPr>
          <a:xfrm>
            <a:off x="1521376" y="6101215"/>
            <a:ext cx="7002562" cy="252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1000"/>
              <a:buFont typeface="Malgun Gothic"/>
              <a:buNone/>
            </a:pPr>
            <a:r>
              <a:rPr lang="en-US" sz="1000" b="0" i="0" u="none" strike="noStrike" cap="none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현재 실행 중인 함수에 관한 정보는 콜 스택(call stack)이라는 데이터 구조에 저장된다.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7" name="Google Shape;987;p70" descr="그림 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2228" y="6078251"/>
            <a:ext cx="816534" cy="2995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71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재귀 함수의 호출과 복귀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93" name="Google Shape;993;p71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994" name="Google Shape;994;p71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71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96" name="Google Shape;996;p71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71"/>
          <p:cNvSpPr txBox="1"/>
          <p:nvPr/>
        </p:nvSpPr>
        <p:spPr>
          <a:xfrm>
            <a:off x="560410" y="1700808"/>
            <a:ext cx="8183307" cy="3110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n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개씩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문제에서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n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개씩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개씩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k-1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개씩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후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번만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더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해결할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998" name="Google Shape;998;p71" descr="그림 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1959" y="4567335"/>
            <a:ext cx="2936285" cy="22048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685800" y="980728"/>
            <a:ext cx="7772400" cy="140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n-US" sz="6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Arial"/>
              </a:rPr>
              <a:t>I.</a:t>
            </a:r>
            <a:r>
              <a:rPr lang="en-US" sz="66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Batangche"/>
              </a:rPr>
              <a:t> </a:t>
            </a:r>
            <a:r>
              <a:rPr lang="en-US" sz="66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Malgun Gothic"/>
              </a:rPr>
              <a:t>프로그래밍</a:t>
            </a:r>
            <a:endParaRPr sz="66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685788" y="4268638"/>
            <a:ext cx="78906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단원에서는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해결을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위하여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알고리즘을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구체화하고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프로그램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효율성을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높이는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방법을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학습한다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또한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여러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분야의</a:t>
            </a:r>
            <a:r>
              <a:rPr lang="en-US" sz="2400" b="0" i="0" u="none" strike="noStrike" cap="none" dirty="0">
                <a:solidFill>
                  <a:srgbClr val="FF0000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문제를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창의적으로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해결할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있는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설계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방법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학습한다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245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72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재귀 함수의 호출과 복귀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04" name="Google Shape;1004;p72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005" name="Google Shape;1005;p72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6" name="Google Shape;1006;p72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07" name="Google Shape;1007;p72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8" name="Google Shape;1008;p72"/>
          <p:cNvSpPr txBox="1"/>
          <p:nvPr/>
        </p:nvSpPr>
        <p:spPr>
          <a:xfrm>
            <a:off x="560410" y="1700808"/>
            <a:ext cx="8183307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개씩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f(k)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는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k-1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개씩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f(k-1)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을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이용해서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1009" name="Google Shape;1009;p72" descr="그림 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3244" y="3602977"/>
            <a:ext cx="7108767" cy="1277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73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재귀 함수의 호출과 복귀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5" name="Google Shape;1015;p73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016" name="Google Shape;1016;p73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73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18" name="Google Shape;1018;p73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9" name="Google Shape;1019;p73"/>
          <p:cNvSpPr txBox="1"/>
          <p:nvPr/>
        </p:nvSpPr>
        <p:spPr>
          <a:xfrm>
            <a:off x="560410" y="1700808"/>
            <a:ext cx="8183307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자기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자신을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무한히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호출하지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않도록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중단할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조건식을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앞부분에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추가해야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 </a:t>
            </a:r>
            <a:endParaRPr lang="en-US" sz="2200" b="0" i="0" u="none" strike="noStrike" cap="none" dirty="0" smtClean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보다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작은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값은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더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이상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필요가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없으므로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조건식을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추가하여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중단시킬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1020" name="Google Shape;1020;p73" descr="그림 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0653" y="4077072"/>
            <a:ext cx="6582695" cy="1943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74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복귀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26" name="Google Shape;1026;p74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027" name="Google Shape;1027;p74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8" name="Google Shape;1028;p74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29" name="Google Shape;1029;p74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0" name="Google Shape;1030;p74"/>
          <p:cNvSpPr txBox="1"/>
          <p:nvPr/>
        </p:nvSpPr>
        <p:spPr>
          <a:xfrm>
            <a:off x="560410" y="1700808"/>
            <a:ext cx="818330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키보드로부터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입력받은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전달하는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부분을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추가하면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프로그램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코드를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완성할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1031" name="Google Shape;1031;p74" descr="그림 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1779" y="2778693"/>
            <a:ext cx="3890221" cy="39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Google Shape;1032;p74" descr="그림 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0" y="3183422"/>
            <a:ext cx="4467849" cy="315321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75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복귀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8" name="Google Shape;1038;p75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039" name="Google Shape;1039;p7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7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40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1" name="Google Shape;1041;p75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2" name="Google Shape;1042;p75"/>
          <p:cNvSpPr txBox="1"/>
          <p:nvPr/>
        </p:nvSpPr>
        <p:spPr>
          <a:xfrm>
            <a:off x="560410" y="1700808"/>
            <a:ext cx="8183307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만약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05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번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06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번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순서를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바꾸게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먼저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후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f(k-1)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을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호출하게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되므로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과정에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따라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반대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패턴으로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1043" name="Google Shape;1043;p75" descr="그림 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7278" y="3643212"/>
            <a:ext cx="3846690" cy="2171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4" name="Google Shape;1044;p75" descr="그림 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2594" y="3272118"/>
            <a:ext cx="4096323" cy="3010321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Google Shape;1049;p76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050" name="Google Shape;1050;p76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카운트다운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1" name="Google Shape;1051;p76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52" name="Google Shape;1052;p76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1053" name="Google Shape;1053;p76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4" name="Google Shape;1054;p76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40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55" name="Google Shape;1055;p76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9743" lvl="0" indent="-2297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0"/>
              <a:buFont typeface="Helvetica Neue"/>
              <a:buChar char="●"/>
            </a:pPr>
            <a:r>
              <a:rPr lang="en-US" sz="1800" dirty="0" smtClean="0">
                <a:latin typeface="+mj-ea"/>
                <a:ea typeface="+mj-ea"/>
                <a:cs typeface="Helvetica Neue"/>
                <a:sym typeface="Helvetica Neue"/>
              </a:rPr>
              <a:t>한 </a:t>
            </a:r>
            <a:r>
              <a:rPr lang="en-US" sz="1800" dirty="0" err="1" smtClean="0">
                <a:latin typeface="+mj-ea"/>
                <a:ea typeface="+mj-ea"/>
                <a:cs typeface="Helvetica Neue"/>
                <a:sym typeface="Helvetica Neue"/>
              </a:rPr>
              <a:t>개의</a:t>
            </a:r>
            <a:r>
              <a:rPr lang="en-US" sz="1800" dirty="0" smtClean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수부터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까지 한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개씩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b="1" dirty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1056" name="Google Shape;1056;p76"/>
          <p:cNvGrpSpPr/>
          <p:nvPr/>
        </p:nvGrpSpPr>
        <p:grpSpPr>
          <a:xfrm>
            <a:off x="899591" y="3218695"/>
            <a:ext cx="1224139" cy="404930"/>
            <a:chOff x="0" y="0"/>
            <a:chExt cx="1224137" cy="404928"/>
          </a:xfrm>
        </p:grpSpPr>
        <p:sp>
          <p:nvSpPr>
            <p:cNvPr id="1057" name="Google Shape;1057;p76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76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059" name="Google Shape;1059;p76"/>
          <p:cNvGraphicFramePr/>
          <p:nvPr/>
        </p:nvGraphicFramePr>
        <p:xfrm>
          <a:off x="899591" y="3550136"/>
          <a:ext cx="7344825" cy="173737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 dirty="0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60" name="Google Shape;1060;p76"/>
          <p:cNvSpPr txBox="1"/>
          <p:nvPr/>
        </p:nvSpPr>
        <p:spPr>
          <a:xfrm>
            <a:off x="482999" y="1052736"/>
            <a:ext cx="8400197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>
              <a:buClr>
                <a:srgbClr val="00B050"/>
              </a:buClr>
              <a:buSzPts val="2800"/>
            </a:pPr>
            <a:r>
              <a:rPr lang="en-US" sz="2800" b="1" i="0" u="none" strike="noStrike" cap="none" dirty="0" smtClean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ko-KR" altLang="en-US" sz="2800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호출과 복귀</a:t>
            </a:r>
            <a:endParaRPr lang="ko-KR" alt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 smtClean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Google Shape;1065;p77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066" name="Google Shape;1066;p77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카운트다운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7" name="Google Shape;1067;p77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68" name="Google Shape;1068;p77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1069" name="Google Shape;1069;p77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77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40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71" name="Google Shape;1071;p77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9743" lvl="0" indent="-2297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0"/>
              <a:buFont typeface="Helvetica Neue"/>
              <a:buChar char="●"/>
            </a:pP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한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개의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수부터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까지 한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개씩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b="1" dirty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1072" name="Google Shape;1072;p77"/>
          <p:cNvGrpSpPr/>
          <p:nvPr/>
        </p:nvGrpSpPr>
        <p:grpSpPr>
          <a:xfrm>
            <a:off x="899591" y="3218695"/>
            <a:ext cx="1224139" cy="404930"/>
            <a:chOff x="0" y="0"/>
            <a:chExt cx="1224137" cy="404928"/>
          </a:xfrm>
        </p:grpSpPr>
        <p:sp>
          <p:nvSpPr>
            <p:cNvPr id="1073" name="Google Shape;1073;p77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4" name="Google Shape;1074;p77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075" name="Google Shape;1075;p77"/>
          <p:cNvGraphicFramePr/>
          <p:nvPr/>
        </p:nvGraphicFramePr>
        <p:xfrm>
          <a:off x="899591" y="3550136"/>
          <a:ext cx="7344825" cy="173737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g(k):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if k&lt;1: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return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print(k)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g(k-1)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6" name="Google Shape;1076;p77"/>
          <p:cNvSpPr txBox="1"/>
          <p:nvPr/>
        </p:nvSpPr>
        <p:spPr>
          <a:xfrm>
            <a:off x="482999" y="1052736"/>
            <a:ext cx="8400197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>
              <a:buClr>
                <a:srgbClr val="00B050"/>
              </a:buClr>
              <a:buSzPts val="2800"/>
            </a:pPr>
            <a:r>
              <a:rPr lang="en-US" sz="2800" b="1" i="0" u="none" strike="noStrike" cap="none" dirty="0" smtClean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ko-KR" altLang="en-US" sz="2800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호출과 복귀</a:t>
            </a:r>
            <a:endParaRPr lang="ko-KR" altLang="en-US" sz="28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 smtClean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78"/>
          <p:cNvSpPr txBox="1"/>
          <p:nvPr/>
        </p:nvSpPr>
        <p:spPr>
          <a:xfrm>
            <a:off x="2241455" y="2699048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0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1.</a:t>
            </a:r>
            <a:r>
              <a:rPr lang="en-US" sz="3200" b="0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2" name="Google Shape;1082;p78"/>
          <p:cNvSpPr txBox="1"/>
          <p:nvPr/>
        </p:nvSpPr>
        <p:spPr>
          <a:xfrm>
            <a:off x="2286317" y="3553852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2.</a:t>
            </a:r>
            <a:r>
              <a:rPr lang="en-US" sz="32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83" name="Google Shape;1083;p78"/>
          <p:cNvGrpSpPr/>
          <p:nvPr/>
        </p:nvGrpSpPr>
        <p:grpSpPr>
          <a:xfrm>
            <a:off x="1300611" y="1196751"/>
            <a:ext cx="7182675" cy="851906"/>
            <a:chOff x="-1" y="0"/>
            <a:chExt cx="7182673" cy="851904"/>
          </a:xfrm>
        </p:grpSpPr>
        <p:grpSp>
          <p:nvGrpSpPr>
            <p:cNvPr id="1084" name="Google Shape;1084;p78"/>
            <p:cNvGrpSpPr/>
            <p:nvPr/>
          </p:nvGrpSpPr>
          <p:grpSpPr>
            <a:xfrm>
              <a:off x="-1" y="0"/>
              <a:ext cx="7182673" cy="851904"/>
              <a:chOff x="0" y="0"/>
              <a:chExt cx="7182671" cy="851903"/>
            </a:xfrm>
          </p:grpSpPr>
          <p:sp>
            <p:nvSpPr>
              <p:cNvPr id="1085" name="Google Shape;1085;p78"/>
              <p:cNvSpPr/>
              <p:nvPr/>
            </p:nvSpPr>
            <p:spPr>
              <a:xfrm>
                <a:off x="0" y="0"/>
                <a:ext cx="7182671" cy="851903"/>
              </a:xfrm>
              <a:prstGeom prst="roundRect">
                <a:avLst>
                  <a:gd name="adj" fmla="val 50000"/>
                </a:avLst>
              </a:prstGeom>
              <a:noFill/>
              <a:ln w="9525" cap="flat" cmpd="sng">
                <a:solidFill>
                  <a:srgbClr val="93CFF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6" name="Google Shape;1086;p78"/>
              <p:cNvSpPr/>
              <p:nvPr/>
            </p:nvSpPr>
            <p:spPr>
              <a:xfrm>
                <a:off x="0" y="0"/>
                <a:ext cx="754165" cy="851902"/>
              </a:xfrm>
              <a:prstGeom prst="ellipse">
                <a:avLst/>
              </a:prstGeom>
              <a:solidFill>
                <a:srgbClr val="93CFF7"/>
              </a:solidFill>
              <a:ln w="25400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EFEFE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87" name="Google Shape;1087;p78"/>
            <p:cNvSpPr txBox="1"/>
            <p:nvPr/>
          </p:nvSpPr>
          <p:spPr>
            <a:xfrm>
              <a:off x="1683" y="102790"/>
              <a:ext cx="775713" cy="6463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78"/>
            <p:cNvSpPr txBox="1"/>
            <p:nvPr/>
          </p:nvSpPr>
          <p:spPr>
            <a:xfrm>
              <a:off x="853153" y="72008"/>
              <a:ext cx="6041346" cy="7366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재귀 함수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89" name="Google Shape;1089;p78"/>
          <p:cNvSpPr txBox="1"/>
          <p:nvPr/>
        </p:nvSpPr>
        <p:spPr>
          <a:xfrm>
            <a:off x="2286317" y="4408656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0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3.</a:t>
            </a:r>
            <a:r>
              <a:rPr lang="en-US" sz="3200" b="0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p79"/>
          <p:cNvSpPr txBox="1">
            <a:spLocks noGrp="1"/>
          </p:cNvSpPr>
          <p:nvPr>
            <p:ph type="body" idx="1"/>
          </p:nvPr>
        </p:nvSpPr>
        <p:spPr>
          <a:xfrm>
            <a:off x="697572" y="2492896"/>
            <a:ext cx="8280922" cy="2880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Font typeface="Wingdings" panose="05000000000000000000" pitchFamily="2" charset="2"/>
              <a:buChar char="§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매개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변수와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전역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변수를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사용하는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설계할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dirty="0">
              <a:latin typeface="+mj-ea"/>
              <a:ea typeface="+mj-ea"/>
            </a:endParaRPr>
          </a:p>
          <a:p>
            <a:pPr lvl="0" indent="-457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Wingdings" panose="05000000000000000000" pitchFamily="2" charset="2"/>
              <a:buChar char="§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설계하여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문제를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해결할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dirty="0">
              <a:latin typeface="+mj-ea"/>
              <a:ea typeface="+mj-ea"/>
            </a:endParaRPr>
          </a:p>
        </p:txBody>
      </p:sp>
      <p:sp>
        <p:nvSpPr>
          <p:cNvPr id="1095" name="Google Shape;1095;p79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6" name="Google Shape;1096;p79"/>
          <p:cNvSpPr txBox="1"/>
          <p:nvPr/>
        </p:nvSpPr>
        <p:spPr>
          <a:xfrm>
            <a:off x="45719" y="1690937"/>
            <a:ext cx="9052561" cy="669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4183CB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3600" b="1" i="0" u="none" strike="noStrike" cap="none">
                <a:solidFill>
                  <a:srgbClr val="4183C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학습 목표</a:t>
            </a:r>
            <a:r>
              <a:rPr lang="en-US" sz="3600" b="1" i="0" u="none" strike="noStrike" cap="none">
                <a:solidFill>
                  <a:srgbClr val="4183CB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97" name="Google Shape;1097;p79"/>
          <p:cNvGrpSpPr/>
          <p:nvPr/>
        </p:nvGrpSpPr>
        <p:grpSpPr>
          <a:xfrm>
            <a:off x="7972328" y="333028"/>
            <a:ext cx="977857" cy="294643"/>
            <a:chOff x="0" y="0"/>
            <a:chExt cx="977856" cy="294641"/>
          </a:xfrm>
        </p:grpSpPr>
        <p:sp>
          <p:nvSpPr>
            <p:cNvPr id="1098" name="Google Shape;1098;p79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9" name="Google Shape;1099;p79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41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p80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전역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endParaRPr dirty="0"/>
          </a:p>
        </p:txBody>
      </p:sp>
      <p:grpSp>
        <p:nvGrpSpPr>
          <p:cNvPr id="1105" name="Google Shape;1105;p80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106" name="Google Shape;1106;p80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80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41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08" name="Google Shape;1108;p80"/>
          <p:cNvSpPr txBox="1"/>
          <p:nvPr/>
        </p:nvSpPr>
        <p:spPr>
          <a:xfrm>
            <a:off x="591445" y="1744722"/>
            <a:ext cx="8183307" cy="1495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다양한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형태의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문제를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해결하기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위해서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여러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가지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형태로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이때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실행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과정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중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중단을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위해서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매개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변수나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전역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변수를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참조하는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형태로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9" name="Google Shape;1109;p80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0" name="Google Shape;1110;p80" descr="그림 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7145" y="3441788"/>
            <a:ext cx="8037546" cy="2974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5" name="Google Shape;1115;p81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116" name="Google Shape;1116;p81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7" name="Google Shape;1117;p81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18" name="Google Shape;1118;p81"/>
          <p:cNvSpPr txBox="1"/>
          <p:nvPr/>
        </p:nvSpPr>
        <p:spPr>
          <a:xfrm>
            <a:off x="585272" y="116625"/>
            <a:ext cx="684877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설계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선택</a:t>
            </a:r>
            <a:r>
              <a:rPr lang="en-US" sz="1800" b="1" i="0" u="none" strike="noStrike" cap="none" dirty="0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페이지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sz="18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7" name="Google Shape;209;p10"/>
          <p:cNvSpPr/>
          <p:nvPr/>
        </p:nvSpPr>
        <p:spPr>
          <a:xfrm>
            <a:off x="926568" y="1606737"/>
            <a:ext cx="7817149" cy="882429"/>
          </a:xfrm>
          <a:prstGeom prst="roundRect">
            <a:avLst>
              <a:gd name="adj" fmla="val 11162"/>
            </a:avLst>
          </a:prstGeom>
          <a:solidFill>
            <a:srgbClr val="C2C2D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Google Shape;210;p10" descr="그림 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9953" y="1174690"/>
            <a:ext cx="1561720" cy="73879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13;p10"/>
          <p:cNvSpPr txBox="1"/>
          <p:nvPr/>
        </p:nvSpPr>
        <p:spPr>
          <a:xfrm>
            <a:off x="1101698" y="1841480"/>
            <a:ext cx="747577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algn="just" latinLnBrk="1"/>
            <a:r>
              <a:rPr lang="ko-KR" altLang="en-US" dirty="0" smtClean="0">
                <a:latin typeface="+mj-ea"/>
                <a:ea typeface="+mj-ea"/>
              </a:rPr>
              <a:t>작은따옴표</a:t>
            </a:r>
            <a:r>
              <a:rPr lang="en-US" altLang="ko-KR" dirty="0">
                <a:latin typeface="+mj-ea"/>
                <a:ea typeface="+mj-ea"/>
              </a:rPr>
              <a:t>( ' ) </a:t>
            </a:r>
            <a:r>
              <a:rPr lang="ko-KR" altLang="en-US" dirty="0">
                <a:latin typeface="+mj-ea"/>
                <a:ea typeface="+mj-ea"/>
              </a:rPr>
              <a:t>두 개를 빈칸 없이 연달아 붙여 쓰면 아무 문자도 없는 빈 문자열</a:t>
            </a:r>
            <a:r>
              <a:rPr lang="en-US" altLang="ko-KR" dirty="0">
                <a:latin typeface="+mj-ea"/>
                <a:ea typeface="+mj-ea"/>
              </a:rPr>
              <a:t>(empty string)</a:t>
            </a:r>
            <a:r>
              <a:rPr lang="ko-KR" altLang="en-US" dirty="0">
                <a:latin typeface="+mj-ea"/>
                <a:ea typeface="+mj-ea"/>
              </a:rPr>
              <a:t>을 뜻한다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r>
              <a:rPr lang="ko-KR" altLang="en-US" dirty="0">
                <a:latin typeface="+mj-ea"/>
                <a:ea typeface="+mj-ea"/>
              </a:rPr>
              <a:t>큰따옴표</a:t>
            </a:r>
            <a:r>
              <a:rPr lang="en-US" altLang="ko-KR" dirty="0">
                <a:latin typeface="+mj-ea"/>
                <a:ea typeface="+mj-ea"/>
              </a:rPr>
              <a:t>( " ) </a:t>
            </a:r>
            <a:r>
              <a:rPr lang="ko-KR" altLang="en-US" dirty="0">
                <a:latin typeface="+mj-ea"/>
                <a:ea typeface="+mj-ea"/>
              </a:rPr>
              <a:t>두 개를 빈칸 없이 붙여 쓴 </a:t>
            </a:r>
            <a:r>
              <a:rPr lang="en-US" altLang="ko-KR" dirty="0">
                <a:latin typeface="+mj-ea"/>
                <a:ea typeface="+mj-ea"/>
              </a:rPr>
              <a:t>" "</a:t>
            </a:r>
            <a:r>
              <a:rPr lang="ko-KR" altLang="en-US" dirty="0">
                <a:latin typeface="+mj-ea"/>
                <a:ea typeface="+mj-ea"/>
              </a:rPr>
              <a:t>도 같은 뜻이다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10" name="Google Shape;209;p10"/>
          <p:cNvSpPr/>
          <p:nvPr/>
        </p:nvSpPr>
        <p:spPr>
          <a:xfrm>
            <a:off x="926568" y="3279019"/>
            <a:ext cx="7817149" cy="2267013"/>
          </a:xfrm>
          <a:prstGeom prst="roundRect">
            <a:avLst>
              <a:gd name="adj" fmla="val 7668"/>
            </a:avLst>
          </a:prstGeom>
          <a:solidFill>
            <a:srgbClr val="C2C2D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213;p10"/>
          <p:cNvSpPr txBox="1"/>
          <p:nvPr/>
        </p:nvSpPr>
        <p:spPr>
          <a:xfrm>
            <a:off x="1101698" y="3503823"/>
            <a:ext cx="747577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algn="just"/>
            <a:r>
              <a:rPr lang="en-US" altLang="ko-KR" dirty="0" smtClean="0">
                <a:latin typeface="+mj-ea"/>
                <a:ea typeface="+mj-ea"/>
              </a:rPr>
              <a:t>print</a:t>
            </a:r>
            <a:r>
              <a:rPr lang="en-US" altLang="ko-KR" dirty="0">
                <a:latin typeface="+mj-ea"/>
                <a:ea typeface="+mj-ea"/>
              </a:rPr>
              <a:t>(...) </a:t>
            </a:r>
            <a:r>
              <a:rPr lang="ko-KR" altLang="en-US" dirty="0">
                <a:latin typeface="+mj-ea"/>
                <a:ea typeface="+mj-ea"/>
              </a:rPr>
              <a:t>함수를 그냥 사용하면 내용을 출력한 후 다음 줄로 줄을 바꾸지만</a:t>
            </a:r>
            <a:r>
              <a:rPr lang="en-US" altLang="ko-KR" dirty="0">
                <a:latin typeface="+mj-ea"/>
                <a:ea typeface="+mj-ea"/>
              </a:rPr>
              <a:t>, end</a:t>
            </a:r>
            <a:r>
              <a:rPr lang="ko-KR" altLang="en-US" dirty="0">
                <a:latin typeface="+mj-ea"/>
                <a:ea typeface="+mj-ea"/>
              </a:rPr>
              <a:t>값으로 문 자를 지정하면 내용을 출력한 후 줄을 바꾸지 않고 지정한 문자를 출력한다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12" name="Google Shape;210;p10" descr="그림 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9953" y="2812323"/>
            <a:ext cx="1561720" cy="7387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직사각형 1"/>
          <p:cNvSpPr/>
          <p:nvPr/>
        </p:nvSpPr>
        <p:spPr>
          <a:xfrm>
            <a:off x="1212574" y="4092150"/>
            <a:ext cx="7265504" cy="123110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ko-KR" sz="1200" dirty="0" smtClean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print</a:t>
            </a:r>
            <a:r>
              <a:rPr lang="en-US" altLang="ko-KR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(... , end='\n') </a:t>
            </a:r>
          </a:p>
          <a:p>
            <a:pPr algn="just"/>
            <a:r>
              <a:rPr lang="ko-KR" altLang="en-US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내용을 출력한 후 </a:t>
            </a:r>
            <a:r>
              <a:rPr lang="ko-KR" altLang="en-US" sz="1200" dirty="0" smtClean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그 다음 </a:t>
            </a:r>
            <a:r>
              <a:rPr lang="ko-KR" altLang="en-US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줄로 출력 위치를 바꾼다</a:t>
            </a:r>
            <a:r>
              <a:rPr lang="en-US" altLang="ko-KR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. </a:t>
            </a:r>
          </a:p>
          <a:p>
            <a:pPr algn="just"/>
            <a:r>
              <a:rPr lang="en-US" altLang="ko-KR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print(... , end=' ') </a:t>
            </a:r>
          </a:p>
          <a:p>
            <a:pPr algn="just"/>
            <a:r>
              <a:rPr lang="ko-KR" altLang="en-US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새 줄로 바꾸는 대신 스페이스 한 칸을 띄운다</a:t>
            </a:r>
            <a:r>
              <a:rPr lang="en-US" altLang="ko-KR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. </a:t>
            </a:r>
          </a:p>
          <a:p>
            <a:pPr algn="just"/>
            <a:r>
              <a:rPr lang="en-US" altLang="ko-KR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print(... , end='') </a:t>
            </a:r>
          </a:p>
          <a:p>
            <a:r>
              <a:rPr lang="ko-KR" altLang="en-US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아무것도 출력하지 않고</a:t>
            </a:r>
            <a:r>
              <a:rPr lang="en-US" altLang="ko-KR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, </a:t>
            </a:r>
            <a:r>
              <a:rPr lang="ko-KR" altLang="en-US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새 줄로도 바꾸지 않는다</a:t>
            </a:r>
            <a:r>
              <a:rPr lang="en-US" altLang="ko-KR" sz="1200" dirty="0">
                <a:solidFill>
                  <a:srgbClr val="211D1E"/>
                </a:solidFill>
                <a:latin typeface="+mj-lt"/>
                <a:ea typeface="돋움" panose="020B0600000101010101" pitchFamily="50" charset="-127"/>
              </a:rPr>
              <a:t>. 	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title"/>
          </p:nvPr>
        </p:nvSpPr>
        <p:spPr>
          <a:xfrm>
            <a:off x="685800" y="980728"/>
            <a:ext cx="7772400" cy="140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n-US" sz="6600" b="1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Arial"/>
              </a:rPr>
              <a:t>I.</a:t>
            </a:r>
            <a:r>
              <a:rPr lang="en-US" sz="6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Batangche"/>
              </a:rPr>
              <a:t> </a:t>
            </a:r>
            <a:r>
              <a:rPr lang="en-US" sz="66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Malgun Gothic"/>
              </a:rPr>
              <a:t>프로그래밍</a:t>
            </a:r>
            <a:endParaRPr sz="66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108" name="Google Shape;108;p3"/>
          <p:cNvGrpSpPr/>
          <p:nvPr/>
        </p:nvGrpSpPr>
        <p:grpSpPr>
          <a:xfrm>
            <a:off x="1397455" y="3645023"/>
            <a:ext cx="7207839" cy="754166"/>
            <a:chOff x="20096" y="-1"/>
            <a:chExt cx="7207837" cy="754165"/>
          </a:xfrm>
        </p:grpSpPr>
        <p:grpSp>
          <p:nvGrpSpPr>
            <p:cNvPr id="109" name="Google Shape;109;p3"/>
            <p:cNvGrpSpPr/>
            <p:nvPr/>
          </p:nvGrpSpPr>
          <p:grpSpPr>
            <a:xfrm>
              <a:off x="45259" y="-1"/>
              <a:ext cx="7182674" cy="754165"/>
              <a:chOff x="-1" y="-1"/>
              <a:chExt cx="7182673" cy="754164"/>
            </a:xfrm>
          </p:grpSpPr>
          <p:sp>
            <p:nvSpPr>
              <p:cNvPr id="110" name="Google Shape;110;p3"/>
              <p:cNvSpPr/>
              <p:nvPr/>
            </p:nvSpPr>
            <p:spPr>
              <a:xfrm>
                <a:off x="0" y="0"/>
                <a:ext cx="7182672" cy="754163"/>
              </a:xfrm>
              <a:prstGeom prst="roundRect">
                <a:avLst>
                  <a:gd name="adj" fmla="val 50000"/>
                </a:avLst>
              </a:prstGeom>
              <a:noFill/>
              <a:ln w="9525" cap="flat" cmpd="sng">
                <a:solidFill>
                  <a:srgbClr val="93CFF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3"/>
              <p:cNvSpPr/>
              <p:nvPr/>
            </p:nvSpPr>
            <p:spPr>
              <a:xfrm>
                <a:off x="-1" y="-1"/>
                <a:ext cx="754163" cy="754164"/>
              </a:xfrm>
              <a:prstGeom prst="ellipse">
                <a:avLst/>
              </a:prstGeom>
              <a:solidFill>
                <a:srgbClr val="93CFF7"/>
              </a:solidFill>
              <a:ln w="25400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EFEFE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</p:grpSp>
        <p:sp>
          <p:nvSpPr>
            <p:cNvPr id="112" name="Google Shape;112;p3"/>
            <p:cNvSpPr txBox="1"/>
            <p:nvPr/>
          </p:nvSpPr>
          <p:spPr>
            <a:xfrm>
              <a:off x="20096" y="82056"/>
              <a:ext cx="769266" cy="6001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300"/>
                <a:buFont typeface="Arial"/>
                <a:buNone/>
              </a:pPr>
              <a:r>
                <a:rPr lang="en-US" sz="3300" b="1" i="0" u="none" strike="noStrike" cap="none" dirty="0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 01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13" name="Google Shape;113;p3"/>
            <p:cNvSpPr txBox="1"/>
            <p:nvPr/>
          </p:nvSpPr>
          <p:spPr>
            <a:xfrm>
              <a:off x="898413" y="144015"/>
              <a:ext cx="6041345" cy="5231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함수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  <p:grpSp>
        <p:nvGrpSpPr>
          <p:cNvPr id="114" name="Google Shape;114;p3"/>
          <p:cNvGrpSpPr/>
          <p:nvPr/>
        </p:nvGrpSpPr>
        <p:grpSpPr>
          <a:xfrm>
            <a:off x="1377360" y="4907085"/>
            <a:ext cx="7227932" cy="754166"/>
            <a:chOff x="0" y="-1"/>
            <a:chExt cx="7227931" cy="754165"/>
          </a:xfrm>
        </p:grpSpPr>
        <p:grpSp>
          <p:nvGrpSpPr>
            <p:cNvPr id="115" name="Google Shape;115;p3"/>
            <p:cNvGrpSpPr/>
            <p:nvPr/>
          </p:nvGrpSpPr>
          <p:grpSpPr>
            <a:xfrm>
              <a:off x="45259" y="-1"/>
              <a:ext cx="7182672" cy="754165"/>
              <a:chOff x="0" y="-1"/>
              <a:chExt cx="7182671" cy="754164"/>
            </a:xfrm>
          </p:grpSpPr>
          <p:sp>
            <p:nvSpPr>
              <p:cNvPr id="116" name="Google Shape;116;p3"/>
              <p:cNvSpPr/>
              <p:nvPr/>
            </p:nvSpPr>
            <p:spPr>
              <a:xfrm>
                <a:off x="0" y="0"/>
                <a:ext cx="7182671" cy="754163"/>
              </a:xfrm>
              <a:prstGeom prst="roundRect">
                <a:avLst>
                  <a:gd name="adj" fmla="val 50000"/>
                </a:avLst>
              </a:prstGeom>
              <a:solidFill>
                <a:srgbClr val="FEFEFE"/>
              </a:solidFill>
              <a:ln w="952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  <p:sp>
            <p:nvSpPr>
              <p:cNvPr id="117" name="Google Shape;117;p3"/>
              <p:cNvSpPr/>
              <p:nvPr/>
            </p:nvSpPr>
            <p:spPr>
              <a:xfrm>
                <a:off x="0" y="-1"/>
                <a:ext cx="754163" cy="754164"/>
              </a:xfrm>
              <a:prstGeom prst="ellipse">
                <a:avLst/>
              </a:prstGeom>
              <a:solidFill>
                <a:srgbClr val="93CFF7"/>
              </a:solidFill>
              <a:ln w="25400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EFEFE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</p:grpSp>
        <p:sp>
          <p:nvSpPr>
            <p:cNvPr id="118" name="Google Shape;118;p3"/>
            <p:cNvSpPr txBox="1"/>
            <p:nvPr/>
          </p:nvSpPr>
          <p:spPr>
            <a:xfrm>
              <a:off x="0" y="79121"/>
              <a:ext cx="769266" cy="6001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300"/>
                <a:buFont typeface="Arial"/>
                <a:buNone/>
              </a:pPr>
              <a:r>
                <a:rPr lang="en-US" sz="3300" b="1" i="0" u="none" strike="noStrike" cap="none" dirty="0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 02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19" name="Google Shape;119;p3"/>
            <p:cNvSpPr txBox="1"/>
            <p:nvPr/>
          </p:nvSpPr>
          <p:spPr>
            <a:xfrm>
              <a:off x="898412" y="157791"/>
              <a:ext cx="6041345" cy="5231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재귀</a:t>
              </a:r>
              <a:r>
                <a:rPr lang="en-US" sz="2800" b="1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함수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67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82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전역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endParaRPr dirty="0"/>
          </a:p>
        </p:txBody>
      </p:sp>
      <p:grpSp>
        <p:nvGrpSpPr>
          <p:cNvPr id="1134" name="Google Shape;1134;p82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135" name="Google Shape;1135;p82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6" name="Google Shape;1136;p82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37" name="Google Shape;1137;p82"/>
          <p:cNvSpPr txBox="1"/>
          <p:nvPr/>
        </p:nvSpPr>
        <p:spPr>
          <a:xfrm>
            <a:off x="591445" y="1744722"/>
            <a:ext cx="818330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매개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변수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저장된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값이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0이면 *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문자를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더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이상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출력하면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안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되므로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조건식을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추가하여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중단할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8" name="Google Shape;1138;p82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9" name="Google Shape;1139;p82" descr="붙여넣은 동영상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147" y="3159025"/>
            <a:ext cx="8343901" cy="248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83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전역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endParaRPr dirty="0"/>
          </a:p>
        </p:txBody>
      </p:sp>
      <p:grpSp>
        <p:nvGrpSpPr>
          <p:cNvPr id="1145" name="Google Shape;1145;p83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146" name="Google Shape;1146;p83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7" name="Google Shape;1147;p83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42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48" name="Google Shape;1148;p83"/>
          <p:cNvSpPr txBox="1"/>
          <p:nvPr/>
        </p:nvSpPr>
        <p:spPr>
          <a:xfrm>
            <a:off x="591445" y="1744722"/>
            <a:ext cx="8183307" cy="790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키보드로부터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입력받은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전달하는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부분을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추가하면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프로그램을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완성할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" name="Google Shape;1149;p83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설계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0" name="Google Shape;1150;p83" descr="붙여넣은 동영상.png"/>
          <p:cNvPicPr preferRelativeResize="0"/>
          <p:nvPr/>
        </p:nvPicPr>
        <p:blipFill rotWithShape="1">
          <a:blip r:embed="rId3">
            <a:alphaModFix/>
          </a:blip>
          <a:srcRect b="6337"/>
          <a:stretch/>
        </p:blipFill>
        <p:spPr>
          <a:xfrm>
            <a:off x="503718" y="2758670"/>
            <a:ext cx="3723650" cy="293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1" name="Google Shape;1151;p83" descr="붙여넣은 동영상.png"/>
          <p:cNvPicPr preferRelativeResize="0"/>
          <p:nvPr/>
        </p:nvPicPr>
        <p:blipFill rotWithShape="1">
          <a:blip r:embed="rId4">
            <a:alphaModFix/>
          </a:blip>
          <a:srcRect r="12851"/>
          <a:stretch/>
        </p:blipFill>
        <p:spPr>
          <a:xfrm>
            <a:off x="4276087" y="2854833"/>
            <a:ext cx="3864614" cy="2935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6" name="Google Shape;1156;p84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157" name="Google Shape;1157;p84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1부터 n까지 한 줄로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8" name="Google Shape;1158;p84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9" name="Google Shape;1159;p84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1160" name="Google Shape;1160;p84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84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62" name="Google Shape;1162;p84"/>
          <p:cNvSpPr txBox="1">
            <a:spLocks noGrp="1"/>
          </p:cNvSpPr>
          <p:nvPr>
            <p:ph type="body" idx="1"/>
          </p:nvPr>
        </p:nvSpPr>
        <p:spPr>
          <a:xfrm>
            <a:off x="457199" y="1888232"/>
            <a:ext cx="7957514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9743" marR="0" lvl="0" indent="-2297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6"/>
              <a:buFont typeface="Helvetica Neue"/>
              <a:buChar char="●"/>
            </a:pP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1개의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1부터 그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수까지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스페이스를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사이에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두고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줄로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출력해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주는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g( )를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1163" name="Google Shape;1163;p84"/>
          <p:cNvGrpSpPr/>
          <p:nvPr/>
        </p:nvGrpSpPr>
        <p:grpSpPr>
          <a:xfrm>
            <a:off x="899591" y="3218695"/>
            <a:ext cx="1224139" cy="404930"/>
            <a:chOff x="0" y="0"/>
            <a:chExt cx="1224137" cy="404928"/>
          </a:xfrm>
        </p:grpSpPr>
        <p:sp>
          <p:nvSpPr>
            <p:cNvPr id="1164" name="Google Shape;1164;p84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84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166" name="Google Shape;1166;p84"/>
          <p:cNvGraphicFramePr/>
          <p:nvPr/>
        </p:nvGraphicFramePr>
        <p:xfrm>
          <a:off x="899591" y="3550136"/>
          <a:ext cx="7344825" cy="173737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Google Shape;1144;p83"/>
          <p:cNvSpPr txBox="1">
            <a:spLocks/>
          </p:cNvSpPr>
          <p:nvPr/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432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35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432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350"/>
              <a:buFont typeface="Arial"/>
              <a:buChar char="■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289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17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80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00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00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SzPts val="2268"/>
              <a:buFont typeface="Noto Sans Symbols"/>
              <a:buNone/>
            </a:pPr>
            <a:r>
              <a:rPr lang="en-US" altLang="ko-KR" b="1" dirty="0" smtClean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ko-KR" altLang="en-US" b="1" dirty="0" smtClean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 변수와 전역 변수의 사용</a:t>
            </a:r>
            <a:endParaRPr lang="ko-KR" altLang="en-US" dirty="0"/>
          </a:p>
        </p:txBody>
      </p:sp>
      <p:grpSp>
        <p:nvGrpSpPr>
          <p:cNvPr id="16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17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2" name="Google Shape;1172;p85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173" name="Google Shape;1173;p85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1부터 n까지 한 줄로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p85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5" name="Google Shape;1175;p85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1176" name="Google Shape;1176;p8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8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78" name="Google Shape;1178;p85"/>
          <p:cNvSpPr txBox="1">
            <a:spLocks noGrp="1"/>
          </p:cNvSpPr>
          <p:nvPr>
            <p:ph type="body" idx="1"/>
          </p:nvPr>
        </p:nvSpPr>
        <p:spPr>
          <a:xfrm>
            <a:off x="457199" y="1888232"/>
            <a:ext cx="7861854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9743" marR="0" lvl="0" indent="-2297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6"/>
              <a:buFont typeface="Helvetica Neue"/>
              <a:buChar char="●"/>
            </a:pP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1개의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1부터 그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수까지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스페이스를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사이에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두고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줄로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출력해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주는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g( )를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1179" name="Google Shape;1179;p85"/>
          <p:cNvGrpSpPr/>
          <p:nvPr/>
        </p:nvGrpSpPr>
        <p:grpSpPr>
          <a:xfrm>
            <a:off x="899591" y="3218695"/>
            <a:ext cx="1224139" cy="404930"/>
            <a:chOff x="0" y="0"/>
            <a:chExt cx="1224137" cy="404928"/>
          </a:xfrm>
        </p:grpSpPr>
        <p:sp>
          <p:nvSpPr>
            <p:cNvPr id="1180" name="Google Shape;1180;p85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85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182" name="Google Shape;1182;p85"/>
          <p:cNvGraphicFramePr/>
          <p:nvPr/>
        </p:nvGraphicFramePr>
        <p:xfrm>
          <a:off x="899591" y="3550136"/>
          <a:ext cx="7344825" cy="182881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Helvetica Neue"/>
                        <a:buNone/>
                      </a:pPr>
                      <a:r>
                        <a:rPr lang="en-US" sz="19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Helvetica Neue"/>
                        <a:buNone/>
                      </a:pPr>
                      <a:r>
                        <a:rPr lang="en-US" sz="19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Helvetica Neue"/>
                        <a:buNone/>
                      </a:pPr>
                      <a:r>
                        <a:rPr lang="en-US" sz="19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Helvetica Neue"/>
                        <a:buNone/>
                      </a:pPr>
                      <a:r>
                        <a:rPr lang="en-US" sz="19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Helvetica Neue"/>
                        <a:buNone/>
                      </a:pPr>
                      <a:r>
                        <a:rPr lang="en-US" sz="19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Helvetica Neue"/>
                        <a:buNone/>
                      </a:pPr>
                      <a:r>
                        <a:rPr lang="en-US" sz="1900" b="1" u="none" strike="noStrike" cap="none"/>
                        <a:t>06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919"/>
                        </a:buClr>
                        <a:buSzPts val="900"/>
                        <a:buFont typeface="Helvetica Neue"/>
                        <a:buNone/>
                      </a:pPr>
                      <a:r>
                        <a:rPr lang="en-US" sz="1900" b="1" u="none" strike="noStrike" cap="none">
                          <a:solidFill>
                            <a:srgbClr val="FF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def g(k):</a:t>
                      </a:r>
                      <a:br>
                        <a:rPr lang="en-US" sz="1900" b="1" u="none" strike="noStrike" cap="none">
                          <a:solidFill>
                            <a:srgbClr val="FF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900" b="1" u="none" strike="noStrike" cap="none">
                          <a:solidFill>
                            <a:srgbClr val="FF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 if k==0:</a:t>
                      </a:r>
                      <a:br>
                        <a:rPr lang="en-US" sz="1900" b="1" u="none" strike="noStrike" cap="none">
                          <a:solidFill>
                            <a:srgbClr val="FF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900" b="1" u="none" strike="noStrike" cap="none">
                          <a:solidFill>
                            <a:srgbClr val="FF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   return</a:t>
                      </a:r>
                      <a:br>
                        <a:rPr lang="en-US" sz="1900" b="1" u="none" strike="noStrike" cap="none">
                          <a:solidFill>
                            <a:srgbClr val="FF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900" b="1" u="none" strike="noStrike" cap="none">
                          <a:solidFill>
                            <a:srgbClr val="FF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 g(k-1)</a:t>
                      </a:r>
                      <a:br>
                        <a:rPr lang="en-US" sz="1900" b="1" u="none" strike="noStrike" cap="none">
                          <a:solidFill>
                            <a:srgbClr val="FF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endParaRPr sz="1900" b="1" u="none" strike="noStrike" cap="none">
                        <a:solidFill>
                          <a:srgbClr val="FF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919"/>
                        </a:buClr>
                        <a:buSzPts val="900"/>
                        <a:buFont typeface="Helvetica Neue"/>
                        <a:buNone/>
                      </a:pPr>
                      <a:r>
                        <a:rPr lang="en-US" sz="1900" b="1" u="none" strike="noStrike" cap="none">
                          <a:solidFill>
                            <a:srgbClr val="FF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print(k, end=' ')</a:t>
                      </a:r>
                      <a:endParaRPr sz="19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83" name="Google Shape;1183;p85"/>
          <p:cNvSpPr txBox="1"/>
          <p:nvPr/>
        </p:nvSpPr>
        <p:spPr>
          <a:xfrm>
            <a:off x="482999" y="1052736"/>
            <a:ext cx="840019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>
              <a:buSzPts val="2268"/>
            </a:pPr>
            <a:r>
              <a:rPr lang="en-US" altLang="ko-KR" sz="2800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ko-KR" altLang="en-US" sz="2800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 변수와 전역 변수의 사용</a:t>
            </a:r>
            <a:endParaRPr lang="ko-KR" altLang="en-US" sz="2800" dirty="0"/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g325dc84fdd7_0_0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전역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endParaRPr dirty="0"/>
          </a:p>
        </p:txBody>
      </p:sp>
      <p:grpSp>
        <p:nvGrpSpPr>
          <p:cNvPr id="1189" name="Google Shape;1189;g325dc84fdd7_0_0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190" name="Google Shape;1190;g325dc84fdd7_0_0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1" name="Google Shape;1191;g325dc84fdd7_0_0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2" name="Google Shape;1192;g325dc84fdd7_0_0"/>
          <p:cNvSpPr txBox="1"/>
          <p:nvPr/>
        </p:nvSpPr>
        <p:spPr>
          <a:xfrm>
            <a:off x="591445" y="1744722"/>
            <a:ext cx="8183400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k개의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문자를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한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줄로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출력”하는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문제를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전역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변수를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참조하는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함수로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설계할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수도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93" name="Google Shape;1193;g325dc84fdd7_0_0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4" name="Google Shape;1194;g325dc84fdd7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50" y="2727125"/>
            <a:ext cx="7750952" cy="340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325dc84fdd7_0_16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전역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endParaRPr dirty="0"/>
          </a:p>
        </p:txBody>
      </p:sp>
      <p:grpSp>
        <p:nvGrpSpPr>
          <p:cNvPr id="1200" name="Google Shape;1200;g325dc84fdd7_0_16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201" name="Google Shape;1201;g325dc84fdd7_0_16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2" name="Google Shape;1202;g325dc84fdd7_0_16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03" name="Google Shape;1203;g325dc84fdd7_0_16"/>
          <p:cNvSpPr txBox="1"/>
          <p:nvPr/>
        </p:nvSpPr>
        <p:spPr>
          <a:xfrm>
            <a:off x="591445" y="1744722"/>
            <a:ext cx="8183400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키보드로부터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입력받은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값을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전달하는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부분을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추가하면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프로그램을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완성할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204" name="Google Shape;1204;g325dc84fdd7_0_16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5" name="Google Shape;1205;g325dc84fdd7_0_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9875" y="2603647"/>
            <a:ext cx="4442304" cy="3987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6" name="Google Shape;1206;g325dc84fdd7_0_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4579" y="2860122"/>
            <a:ext cx="4007020" cy="27682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g325dc84fdd7_0_30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전역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endParaRPr dirty="0"/>
          </a:p>
        </p:txBody>
      </p:sp>
      <p:grpSp>
        <p:nvGrpSpPr>
          <p:cNvPr id="1212" name="Google Shape;1212;g325dc84fdd7_0_30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213" name="Google Shape;1213;g325dc84fdd7_0_30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4" name="Google Shape;1214;g325dc84fdd7_0_30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46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15" name="Google Shape;1215;g325dc84fdd7_0_30"/>
          <p:cNvSpPr txBox="1"/>
          <p:nvPr/>
        </p:nvSpPr>
        <p:spPr>
          <a:xfrm>
            <a:off x="591445" y="1744722"/>
            <a:ext cx="8183400" cy="1260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실행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과정에서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전역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변수를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참조해서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사용하면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호출을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제어할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뿐만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아니라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필요에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따라서는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필요한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값들을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여러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개의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전역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변수에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저장할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수도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216" name="Google Shape;1216;g325dc84fdd7_0_30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7" name="Google Shape;1217;g325dc84fdd7_0_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5861" y="3107022"/>
            <a:ext cx="8350630" cy="3343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2" name="Google Shape;1222;g325dc84fdd7_0_43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223" name="Google Shape;1223;g325dc84fdd7_0_43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카운트다운 한 줄로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4" name="Google Shape;1224;g325dc84fdd7_0_43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25" name="Google Shape;1225;g325dc84fdd7_0_43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226" name="Google Shape;1226;g325dc84fdd7_0_43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" name="Google Shape;1227;g325dc84fdd7_0_43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46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28" name="Google Shape;1228;g325dc84fdd7_0_43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7957413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200"/>
              <a:buFont typeface="Helvetica Neue"/>
              <a:buChar char="●"/>
            </a:pPr>
            <a:r>
              <a:rPr lang="ko-KR" alt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전역 변수에 저장된 값을 참조하여</a:t>
            </a:r>
            <a:r>
              <a:rPr lang="en-US" altLang="ko-KR" sz="1800" dirty="0" smtClean="0">
                <a:solidFill>
                  <a:srgbClr val="141413"/>
                </a:solidFill>
                <a:latin typeface="+mj-ea"/>
                <a:ea typeface="+mj-ea"/>
              </a:rPr>
              <a:t>, </a:t>
            </a:r>
            <a:r>
              <a:rPr lang="ko-KR" alt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그 값부터 </a:t>
            </a:r>
            <a:r>
              <a:rPr 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1까지 </a:t>
            </a:r>
            <a:r>
              <a:rPr lang="en-US" sz="1800" dirty="0" err="1" smtClean="0">
                <a:solidFill>
                  <a:srgbClr val="141413"/>
                </a:solidFill>
                <a:latin typeface="+mj-ea"/>
                <a:ea typeface="+mj-ea"/>
              </a:rPr>
              <a:t>스페이스를</a:t>
            </a:r>
            <a:r>
              <a:rPr 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사이에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두고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한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줄로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출력하는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g( )를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b="1" dirty="0">
              <a:latin typeface="+mj-ea"/>
              <a:ea typeface="+mj-ea"/>
              <a:cs typeface="Helvetica Neue"/>
              <a:sym typeface="Helvetica Neue"/>
            </a:endParaRPr>
          </a:p>
        </p:txBody>
      </p:sp>
      <p:grpSp>
        <p:nvGrpSpPr>
          <p:cNvPr id="1229" name="Google Shape;1229;g325dc84fdd7_0_43"/>
          <p:cNvGrpSpPr/>
          <p:nvPr/>
        </p:nvGrpSpPr>
        <p:grpSpPr>
          <a:xfrm>
            <a:off x="899591" y="3218695"/>
            <a:ext cx="1224000" cy="387380"/>
            <a:chOff x="0" y="0"/>
            <a:chExt cx="1224000" cy="387380"/>
          </a:xfrm>
        </p:grpSpPr>
        <p:sp>
          <p:nvSpPr>
            <p:cNvPr id="1230" name="Google Shape;1230;g325dc84fdd7_0_43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g325dc84fdd7_0_43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232" name="Google Shape;1232;g325dc84fdd7_0_43"/>
          <p:cNvGraphicFramePr/>
          <p:nvPr/>
        </p:nvGraphicFramePr>
        <p:xfrm>
          <a:off x="899591" y="3550136"/>
          <a:ext cx="7344825" cy="28346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08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09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10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33" name="Google Shape;1233;g325dc84fdd7_0_43"/>
          <p:cNvSpPr txBox="1"/>
          <p:nvPr/>
        </p:nvSpPr>
        <p:spPr>
          <a:xfrm>
            <a:off x="482999" y="10527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lvl="0">
              <a:buSzPts val="2268"/>
            </a:pPr>
            <a:r>
              <a:rPr lang="en-US" altLang="ko-KR" sz="2800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ko-KR" altLang="en-US" sz="2800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 변수와 전역 변수의 사용</a:t>
            </a:r>
            <a:endParaRPr lang="ko-KR" altLang="en-US" sz="2800" dirty="0"/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8" name="Google Shape;1238;g325dc84fdd7_0_59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239" name="Google Shape;1239;g325dc84fdd7_0_59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카운트다운 한 줄로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0" name="Google Shape;1240;g325dc84fdd7_0_59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41" name="Google Shape;1241;g325dc84fdd7_0_59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242" name="Google Shape;1242;g325dc84fdd7_0_59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g325dc84fdd7_0_59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46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5" name="Google Shape;1245;g325dc84fdd7_0_59"/>
          <p:cNvGrpSpPr/>
          <p:nvPr/>
        </p:nvGrpSpPr>
        <p:grpSpPr>
          <a:xfrm>
            <a:off x="899591" y="3218695"/>
            <a:ext cx="1224000" cy="387380"/>
            <a:chOff x="0" y="0"/>
            <a:chExt cx="1224000" cy="387380"/>
          </a:xfrm>
        </p:grpSpPr>
        <p:sp>
          <p:nvSpPr>
            <p:cNvPr id="1246" name="Google Shape;1246;g325dc84fdd7_0_59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g325dc84fdd7_0_59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248" name="Google Shape;1248;g325dc84fdd7_0_59"/>
          <p:cNvGraphicFramePr/>
          <p:nvPr/>
        </p:nvGraphicFramePr>
        <p:xfrm>
          <a:off x="899591" y="3550136"/>
          <a:ext cx="7344825" cy="28346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08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09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10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n = 0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g():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global n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if n==0: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return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print(n, end=' ')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n = n-1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g()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49" name="Google Shape;1249;g325dc84fdd7_0_59"/>
          <p:cNvSpPr txBox="1"/>
          <p:nvPr/>
        </p:nvSpPr>
        <p:spPr>
          <a:xfrm>
            <a:off x="482999" y="1052736"/>
            <a:ext cx="84003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lvl="0">
              <a:buSzPts val="2268"/>
            </a:pPr>
            <a:r>
              <a:rPr lang="en-US" altLang="ko-KR" sz="2800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ko-KR" altLang="en-US" sz="2800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 변수와 전역 변수의 사용</a:t>
            </a:r>
            <a:endParaRPr lang="ko-KR" altLang="en-US" sz="2800" dirty="0"/>
          </a:p>
        </p:txBody>
      </p:sp>
      <p:sp>
        <p:nvSpPr>
          <p:cNvPr id="18" name="Google Shape;1228;g325dc84fdd7_0_43"/>
          <p:cNvSpPr txBox="1">
            <a:spLocks/>
          </p:cNvSpPr>
          <p:nvPr/>
        </p:nvSpPr>
        <p:spPr>
          <a:xfrm>
            <a:off x="457198" y="1888232"/>
            <a:ext cx="8030819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432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35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432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350"/>
              <a:buFont typeface="Arial"/>
              <a:buChar char="■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289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17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80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00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00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15000"/>
              </a:lnSpc>
              <a:spcBef>
                <a:spcPts val="0"/>
              </a:spcBef>
              <a:buClr>
                <a:srgbClr val="00B050"/>
              </a:buClr>
              <a:buSzPts val="2200"/>
              <a:buFont typeface="Helvetica Neue"/>
              <a:buChar char="●"/>
            </a:pPr>
            <a:r>
              <a:rPr lang="ko-KR" alt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전역 변수에 저장된 값을 참조하여</a:t>
            </a:r>
            <a:r>
              <a:rPr lang="en-US" altLang="ko-KR" sz="1800" dirty="0" smtClean="0">
                <a:solidFill>
                  <a:srgbClr val="141413"/>
                </a:solidFill>
                <a:latin typeface="+mj-ea"/>
                <a:ea typeface="+mj-ea"/>
              </a:rPr>
              <a:t>, </a:t>
            </a:r>
            <a:r>
              <a:rPr lang="ko-KR" alt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그 값부터 </a:t>
            </a:r>
            <a:r>
              <a:rPr lang="en-US" altLang="ko-KR" sz="1800" dirty="0" smtClean="0">
                <a:solidFill>
                  <a:srgbClr val="141413"/>
                </a:solidFill>
                <a:latin typeface="+mj-ea"/>
                <a:ea typeface="+mj-ea"/>
              </a:rPr>
              <a:t>1</a:t>
            </a:r>
            <a:r>
              <a:rPr lang="ko-KR" alt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까지 스페이스를 사이에 두고 한 줄로 출력하는 함수 </a:t>
            </a:r>
            <a:r>
              <a:rPr lang="en-US" altLang="ko-KR" sz="1800" dirty="0" smtClean="0">
                <a:solidFill>
                  <a:srgbClr val="141413"/>
                </a:solidFill>
                <a:latin typeface="+mj-ea"/>
                <a:ea typeface="+mj-ea"/>
              </a:rPr>
              <a:t>g( )</a:t>
            </a:r>
            <a:r>
              <a:rPr lang="ko-KR" alt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를 재귀 함수로 설계해 보자</a:t>
            </a:r>
            <a:r>
              <a:rPr lang="en-US" altLang="ko-KR" sz="1800" dirty="0" smtClean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lang="ko-KR" altLang="en-US" sz="1800" b="1" dirty="0">
              <a:latin typeface="+mj-ea"/>
              <a:ea typeface="+mj-ea"/>
              <a:cs typeface="Helvetica Neue"/>
              <a:sym typeface="Helvetica Neue"/>
            </a:endParaRPr>
          </a:p>
        </p:txBody>
      </p:sp>
      <p:grpSp>
        <p:nvGrpSpPr>
          <p:cNvPr id="19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20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" name="Google Shape;1254;g325dc84fdd7_0_75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단일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다중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</a:t>
            </a:r>
            <a:endParaRPr dirty="0"/>
          </a:p>
        </p:txBody>
      </p:sp>
      <p:grpSp>
        <p:nvGrpSpPr>
          <p:cNvPr id="1255" name="Google Shape;1255;g325dc84fdd7_0_75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256" name="Google Shape;1256;g325dc84fdd7_0_75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7" name="Google Shape;1257;g325dc84fdd7_0_75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58" name="Google Shape;1258;g325dc84fdd7_0_75"/>
          <p:cNvSpPr txBox="1"/>
          <p:nvPr/>
        </p:nvSpPr>
        <p:spPr>
          <a:xfrm>
            <a:off x="591445" y="1744722"/>
            <a:ext cx="8183400" cy="1260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자기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자신을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여러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개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호출하는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형태의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트리나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그래프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구조로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연결된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데이터들을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체계적으로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탐색하는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등에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사용할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259" name="Google Shape;1259;g325dc84fdd7_0_75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0" name="Google Shape;1260;g325dc84fdd7_0_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5272" y="3005027"/>
            <a:ext cx="8511702" cy="27581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58"/>
          <p:cNvSpPr txBox="1"/>
          <p:nvPr/>
        </p:nvSpPr>
        <p:spPr>
          <a:xfrm>
            <a:off x="2241455" y="2699048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1" i="0" u="none" strike="noStrike" cap="none">
                <a:solidFill>
                  <a:srgbClr val="4183CB"/>
                </a:solidFill>
                <a:latin typeface="+mj-ea"/>
                <a:ea typeface="+mj-ea"/>
                <a:cs typeface="Malgun Gothic"/>
                <a:sym typeface="Malgun Gothic"/>
              </a:rPr>
              <a:t>1.</a:t>
            </a:r>
            <a:r>
              <a:rPr lang="en-US" sz="3200" b="1" i="0" u="none" strike="noStrike" cap="none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831" name="Google Shape;831;p58"/>
          <p:cNvSpPr txBox="1"/>
          <p:nvPr/>
        </p:nvSpPr>
        <p:spPr>
          <a:xfrm>
            <a:off x="2286317" y="3553852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0" i="0" u="none" strike="noStrike" cap="none">
                <a:solidFill>
                  <a:srgbClr val="4183CB"/>
                </a:solidFill>
                <a:latin typeface="+mj-ea"/>
                <a:ea typeface="+mj-ea"/>
                <a:cs typeface="Malgun Gothic"/>
                <a:sym typeface="Malgun Gothic"/>
              </a:rPr>
              <a:t>2.</a:t>
            </a:r>
            <a:r>
              <a:rPr lang="en-US" sz="3200" b="0" i="0" u="none" strike="noStrike" cap="none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grpSp>
        <p:nvGrpSpPr>
          <p:cNvPr id="832" name="Google Shape;832;p58"/>
          <p:cNvGrpSpPr/>
          <p:nvPr/>
        </p:nvGrpSpPr>
        <p:grpSpPr>
          <a:xfrm>
            <a:off x="1300611" y="1196751"/>
            <a:ext cx="7182675" cy="851906"/>
            <a:chOff x="-1" y="0"/>
            <a:chExt cx="7182673" cy="851904"/>
          </a:xfrm>
        </p:grpSpPr>
        <p:grpSp>
          <p:nvGrpSpPr>
            <p:cNvPr id="833" name="Google Shape;833;p58"/>
            <p:cNvGrpSpPr/>
            <p:nvPr/>
          </p:nvGrpSpPr>
          <p:grpSpPr>
            <a:xfrm>
              <a:off x="-1" y="0"/>
              <a:ext cx="7182673" cy="851904"/>
              <a:chOff x="0" y="0"/>
              <a:chExt cx="7182671" cy="851903"/>
            </a:xfrm>
          </p:grpSpPr>
          <p:sp>
            <p:nvSpPr>
              <p:cNvPr id="834" name="Google Shape;834;p58"/>
              <p:cNvSpPr/>
              <p:nvPr/>
            </p:nvSpPr>
            <p:spPr>
              <a:xfrm>
                <a:off x="0" y="0"/>
                <a:ext cx="7182671" cy="851903"/>
              </a:xfrm>
              <a:prstGeom prst="roundRect">
                <a:avLst>
                  <a:gd name="adj" fmla="val 50000"/>
                </a:avLst>
              </a:prstGeom>
              <a:noFill/>
              <a:ln w="9525" cap="flat" cmpd="sng">
                <a:solidFill>
                  <a:srgbClr val="93CFF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  <p:sp>
            <p:nvSpPr>
              <p:cNvPr id="835" name="Google Shape;835;p58"/>
              <p:cNvSpPr/>
              <p:nvPr/>
            </p:nvSpPr>
            <p:spPr>
              <a:xfrm>
                <a:off x="0" y="0"/>
                <a:ext cx="754165" cy="851902"/>
              </a:xfrm>
              <a:prstGeom prst="ellipse">
                <a:avLst/>
              </a:prstGeom>
              <a:solidFill>
                <a:srgbClr val="93CFF7"/>
              </a:solidFill>
              <a:ln w="25400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EFEFE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</p:grpSp>
        <p:sp>
          <p:nvSpPr>
            <p:cNvPr id="836" name="Google Shape;836;p58"/>
            <p:cNvSpPr txBox="1"/>
            <p:nvPr/>
          </p:nvSpPr>
          <p:spPr>
            <a:xfrm>
              <a:off x="1683" y="72029"/>
              <a:ext cx="775713" cy="7078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 dirty="0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02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837" name="Google Shape;837;p58"/>
            <p:cNvSpPr txBox="1"/>
            <p:nvPr/>
          </p:nvSpPr>
          <p:spPr>
            <a:xfrm>
              <a:off x="853153" y="72008"/>
              <a:ext cx="6041346" cy="7078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재귀 함수</a:t>
              </a:r>
              <a:endParaRPr sz="1400" b="0" i="0" u="none" strike="noStrike" cap="none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  <p:sp>
        <p:nvSpPr>
          <p:cNvPr id="838" name="Google Shape;838;p58"/>
          <p:cNvSpPr txBox="1"/>
          <p:nvPr/>
        </p:nvSpPr>
        <p:spPr>
          <a:xfrm>
            <a:off x="2286317" y="4408656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0" i="0" u="none" strike="noStrike" cap="none">
                <a:solidFill>
                  <a:srgbClr val="4183CB"/>
                </a:solidFill>
                <a:latin typeface="+mj-ea"/>
                <a:ea typeface="+mj-ea"/>
                <a:cs typeface="Malgun Gothic"/>
                <a:sym typeface="Malgun Gothic"/>
              </a:rPr>
              <a:t>3.</a:t>
            </a:r>
            <a:r>
              <a:rPr lang="en-US" sz="3200" b="0" i="0" u="none" strike="noStrike" cap="none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g325dc84fdd7_0_108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단일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다중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</a:t>
            </a:r>
            <a:endParaRPr dirty="0"/>
          </a:p>
        </p:txBody>
      </p:sp>
      <p:grpSp>
        <p:nvGrpSpPr>
          <p:cNvPr id="1288" name="Google Shape;1288;g325dc84fdd7_0_108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289" name="Google Shape;1289;g325dc84fdd7_0_108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0" name="Google Shape;1290;g325dc84fdd7_0_108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91" name="Google Shape;1291;g325dc84fdd7_0_108"/>
          <p:cNvSpPr txBox="1"/>
          <p:nvPr/>
        </p:nvSpPr>
        <p:spPr>
          <a:xfrm>
            <a:off x="591445" y="1744722"/>
            <a:ext cx="8183400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피보나치수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(Fibonacci numbers)는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자기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자신을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2개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호출하는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함수로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간단히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계산할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2" name="Google Shape;1292;g325dc84fdd7_0_108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3" name="Google Shape;1293;g325dc84fdd7_0_1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8034" y="3013828"/>
            <a:ext cx="5507897" cy="2641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g325dc84fdd7_0_120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단일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다중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</a:t>
            </a:r>
            <a:endParaRPr dirty="0"/>
          </a:p>
        </p:txBody>
      </p:sp>
      <p:grpSp>
        <p:nvGrpSpPr>
          <p:cNvPr id="1299" name="Google Shape;1299;g325dc84fdd7_0_120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300" name="Google Shape;1300;g325dc84fdd7_0_120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1" name="Google Shape;1301;g325dc84fdd7_0_120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2" name="Google Shape;1302;g325dc84fdd7_0_120"/>
          <p:cNvSpPr txBox="1"/>
          <p:nvPr/>
        </p:nvSpPr>
        <p:spPr>
          <a:xfrm>
            <a:off x="591445" y="1744722"/>
            <a:ext cx="8183400" cy="1260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smtClean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“</a:t>
            </a:r>
            <a:r>
              <a:rPr lang="en-US" sz="2200" b="0" i="0" u="none" strike="noStrike" cap="none" dirty="0" err="1" smtClean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n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번째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피보나치수는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n-2번째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피보나치수에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n-1번째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피보나치수를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더한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수”라고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할 때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n번째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피보나치수를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Fn이라고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n번째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피보나치수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Fn을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관계식으로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표현할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303" name="Google Shape;1303;g325dc84fdd7_0_120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4" name="Google Shape;1304;g325dc84fdd7_0_1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04850" y="2986075"/>
            <a:ext cx="1864826" cy="99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5" name="Google Shape;1305;g325dc84fdd7_0_1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7279" y="2986075"/>
            <a:ext cx="3743348" cy="3598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6" name="Google Shape;1306;g325dc84fdd7_0_1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56098" y="4013999"/>
            <a:ext cx="3795858" cy="2663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1" name="Google Shape;1311;g325dc84fdd7_0_143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312" name="Google Shape;1312;g325dc84fdd7_0_143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g325dc84fdd7_0_143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14" name="Google Shape;1314;g325dc84fdd7_0_143"/>
          <p:cNvSpPr txBox="1"/>
          <p:nvPr/>
        </p:nvSpPr>
        <p:spPr>
          <a:xfrm>
            <a:off x="585272" y="116625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설계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선택</a:t>
            </a:r>
            <a:r>
              <a:rPr lang="en-US" sz="1800" b="1" i="0" u="none" strike="noStrike" cap="none" dirty="0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페이지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sz="18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1315" name="Google Shape;1315;g325dc84fdd7_0_1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7374" y="854765"/>
            <a:ext cx="8896625" cy="5197323"/>
          </a:xfrm>
          <a:prstGeom prst="rect">
            <a:avLst/>
          </a:prstGeom>
          <a:noFill/>
          <a:ln>
            <a:noFill/>
          </a:ln>
        </p:spPr>
      </p:pic>
      <p:sp>
        <p:nvSpPr>
          <p:cNvPr id="1316" name="Google Shape;1316;g325dc84fdd7_0_143"/>
          <p:cNvSpPr txBox="1"/>
          <p:nvPr/>
        </p:nvSpPr>
        <p:spPr>
          <a:xfrm>
            <a:off x="1517964" y="6032770"/>
            <a:ext cx="7002600" cy="39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b="0" i="0" u="none" strike="noStrike" cap="none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재귀 호출을 2개로 하는 재귀 함수를 사용하여 30번째 피보나치수를 구하기 위해서는 대략 230번 정도의 재귀 호출이 발생되고, 그 값을 계산하려면 매우 오랜 시간이 걸린다.</a:t>
            </a:r>
            <a:endParaRPr sz="900" b="0" i="0" u="none" strike="noStrike" cap="none">
              <a:solidFill>
                <a:srgbClr val="211D1E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317" name="Google Shape;1317;g325dc84fdd7_0_143" descr="그림 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816" y="6009806"/>
            <a:ext cx="816534" cy="2995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2" name="Google Shape;1322;g325dc84fdd7_0_172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323" name="Google Shape;1323;g325dc84fdd7_0_172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n번째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피보나치수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출력하기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g325dc84fdd7_0_172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25" name="Google Shape;1325;g325dc84fdd7_0_172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326" name="Google Shape;1326;g325dc84fdd7_0_172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7" name="Google Shape;1327;g325dc84fdd7_0_172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28" name="Google Shape;1328;g325dc84fdd7_0_172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7871793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n번째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피보나치수를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반환하는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g( )를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(단, 첫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번째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피보나치수를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1로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시작하고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, 두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번째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피보나치수를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1로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시작하도록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한다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).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grpSp>
        <p:nvGrpSpPr>
          <p:cNvPr id="1329" name="Google Shape;1329;g325dc84fdd7_0_172"/>
          <p:cNvGrpSpPr/>
          <p:nvPr/>
        </p:nvGrpSpPr>
        <p:grpSpPr>
          <a:xfrm>
            <a:off x="899591" y="3218695"/>
            <a:ext cx="1224000" cy="387380"/>
            <a:chOff x="0" y="0"/>
            <a:chExt cx="1224000" cy="387380"/>
          </a:xfrm>
        </p:grpSpPr>
        <p:sp>
          <p:nvSpPr>
            <p:cNvPr id="1330" name="Google Shape;1330;g325dc84fdd7_0_172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1" name="Google Shape;1331;g325dc84fdd7_0_172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332" name="Google Shape;1332;g325dc84fdd7_0_172"/>
          <p:cNvGraphicFramePr/>
          <p:nvPr/>
        </p:nvGraphicFramePr>
        <p:xfrm>
          <a:off x="899591" y="3550136"/>
          <a:ext cx="7344825" cy="228601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08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33" name="Google Shape;1333;g325dc84fdd7_0_172"/>
          <p:cNvSpPr txBox="1"/>
          <p:nvPr/>
        </p:nvSpPr>
        <p:spPr>
          <a:xfrm>
            <a:off x="482999" y="1052736"/>
            <a:ext cx="84003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단일 호출과 다중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8" name="Google Shape;1338;g325dc84fdd7_0_154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339" name="Google Shape;1339;g325dc84fdd7_0_154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n번째 피보나치수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0" name="Google Shape;1340;g325dc84fdd7_0_154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41" name="Google Shape;1341;g325dc84fdd7_0_154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342" name="Google Shape;1342;g325dc84fdd7_0_154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3" name="Google Shape;1343;g325dc84fdd7_0_154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4" name="Google Shape;1344;g325dc84fdd7_0_154"/>
          <p:cNvSpPr txBox="1">
            <a:spLocks noGrp="1"/>
          </p:cNvSpPr>
          <p:nvPr>
            <p:ph type="body" idx="1"/>
          </p:nvPr>
        </p:nvSpPr>
        <p:spPr>
          <a:xfrm>
            <a:off x="457199" y="1888232"/>
            <a:ext cx="7861854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</a:rPr>
              <a:t>n번째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피보나치수를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반환하는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함수</a:t>
            </a:r>
            <a:r>
              <a:rPr lang="en-US" sz="1800" dirty="0">
                <a:solidFill>
                  <a:srgbClr val="141413"/>
                </a:solidFill>
              </a:rPr>
              <a:t> g( )를 </a:t>
            </a:r>
            <a:r>
              <a:rPr lang="en-US" sz="1800" dirty="0" err="1">
                <a:solidFill>
                  <a:srgbClr val="141413"/>
                </a:solidFill>
              </a:rPr>
              <a:t>재귀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함수로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설계해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보자</a:t>
            </a:r>
            <a:r>
              <a:rPr lang="en-US" sz="1800" dirty="0">
                <a:solidFill>
                  <a:srgbClr val="141413"/>
                </a:solidFill>
              </a:rPr>
              <a:t>(단, 첫 </a:t>
            </a:r>
            <a:r>
              <a:rPr lang="en-US" sz="1800" dirty="0" err="1">
                <a:solidFill>
                  <a:srgbClr val="141413"/>
                </a:solidFill>
              </a:rPr>
              <a:t>번째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피보나치수를</a:t>
            </a:r>
            <a:r>
              <a:rPr lang="en-US" sz="1800" dirty="0">
                <a:solidFill>
                  <a:srgbClr val="141413"/>
                </a:solidFill>
              </a:rPr>
              <a:t> 1로 </a:t>
            </a:r>
            <a:r>
              <a:rPr lang="en-US" sz="1800" dirty="0" err="1">
                <a:solidFill>
                  <a:srgbClr val="141413"/>
                </a:solidFill>
              </a:rPr>
              <a:t>시작하고</a:t>
            </a:r>
            <a:r>
              <a:rPr lang="en-US" sz="1800" dirty="0">
                <a:solidFill>
                  <a:srgbClr val="141413"/>
                </a:solidFill>
              </a:rPr>
              <a:t>, 두 </a:t>
            </a:r>
            <a:r>
              <a:rPr lang="en-US" sz="1800" dirty="0" err="1">
                <a:solidFill>
                  <a:srgbClr val="141413"/>
                </a:solidFill>
              </a:rPr>
              <a:t>번째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피보나치수를</a:t>
            </a:r>
            <a:r>
              <a:rPr lang="en-US" sz="1800" dirty="0">
                <a:solidFill>
                  <a:srgbClr val="141413"/>
                </a:solidFill>
              </a:rPr>
              <a:t> 1로 </a:t>
            </a:r>
            <a:r>
              <a:rPr lang="en-US" sz="1800" dirty="0" err="1">
                <a:solidFill>
                  <a:srgbClr val="141413"/>
                </a:solidFill>
              </a:rPr>
              <a:t>시작하도록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한다</a:t>
            </a:r>
            <a:r>
              <a:rPr lang="en-US" sz="1800" dirty="0">
                <a:solidFill>
                  <a:srgbClr val="141413"/>
                </a:solidFill>
              </a:rPr>
              <a:t>).</a:t>
            </a:r>
            <a:endParaRPr sz="1800" dirty="0">
              <a:solidFill>
                <a:srgbClr val="141413"/>
              </a:solidFill>
            </a:endParaRPr>
          </a:p>
        </p:txBody>
      </p:sp>
      <p:grpSp>
        <p:nvGrpSpPr>
          <p:cNvPr id="1345" name="Google Shape;1345;g325dc84fdd7_0_154"/>
          <p:cNvGrpSpPr/>
          <p:nvPr/>
        </p:nvGrpSpPr>
        <p:grpSpPr>
          <a:xfrm>
            <a:off x="899591" y="3218695"/>
            <a:ext cx="1224000" cy="387380"/>
            <a:chOff x="0" y="0"/>
            <a:chExt cx="1224000" cy="387380"/>
          </a:xfrm>
        </p:grpSpPr>
        <p:sp>
          <p:nvSpPr>
            <p:cNvPr id="1346" name="Google Shape;1346;g325dc84fdd7_0_154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7" name="Google Shape;1347;g325dc84fdd7_0_154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348" name="Google Shape;1348;g325dc84fdd7_0_154"/>
          <p:cNvGraphicFramePr/>
          <p:nvPr/>
        </p:nvGraphicFramePr>
        <p:xfrm>
          <a:off x="899591" y="3550136"/>
          <a:ext cx="7344825" cy="228601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08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g(k):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if k==1: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return 1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if k==2: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return 1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return g(k-2)+g(k-1)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49" name="Google Shape;1349;g325dc84fdd7_0_154"/>
          <p:cNvSpPr txBox="1"/>
          <p:nvPr/>
        </p:nvSpPr>
        <p:spPr>
          <a:xfrm>
            <a:off x="482999" y="1052736"/>
            <a:ext cx="84003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단일 호출과 다중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3159061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g325dc84fdd7_0_187"/>
          <p:cNvSpPr txBox="1"/>
          <p:nvPr/>
        </p:nvSpPr>
        <p:spPr>
          <a:xfrm>
            <a:off x="2241455" y="2699048"/>
            <a:ext cx="51204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0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1.</a:t>
            </a:r>
            <a:r>
              <a:rPr lang="en-US" sz="3200" b="0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5" name="Google Shape;1355;g325dc84fdd7_0_187"/>
          <p:cNvSpPr txBox="1"/>
          <p:nvPr/>
        </p:nvSpPr>
        <p:spPr>
          <a:xfrm>
            <a:off x="2286317" y="3553852"/>
            <a:ext cx="51204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0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2.</a:t>
            </a:r>
            <a:r>
              <a:rPr lang="en-US" sz="3200" b="0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56" name="Google Shape;1356;g325dc84fdd7_0_187"/>
          <p:cNvGrpSpPr/>
          <p:nvPr/>
        </p:nvGrpSpPr>
        <p:grpSpPr>
          <a:xfrm>
            <a:off x="1300611" y="1196751"/>
            <a:ext cx="7182600" cy="852000"/>
            <a:chOff x="-1" y="0"/>
            <a:chExt cx="7182600" cy="852000"/>
          </a:xfrm>
        </p:grpSpPr>
        <p:grpSp>
          <p:nvGrpSpPr>
            <p:cNvPr id="1357" name="Google Shape;1357;g325dc84fdd7_0_187"/>
            <p:cNvGrpSpPr/>
            <p:nvPr/>
          </p:nvGrpSpPr>
          <p:grpSpPr>
            <a:xfrm>
              <a:off x="-1" y="0"/>
              <a:ext cx="7182600" cy="852000"/>
              <a:chOff x="0" y="0"/>
              <a:chExt cx="7182600" cy="852000"/>
            </a:xfrm>
          </p:grpSpPr>
          <p:sp>
            <p:nvSpPr>
              <p:cNvPr id="1358" name="Google Shape;1358;g325dc84fdd7_0_187"/>
              <p:cNvSpPr/>
              <p:nvPr/>
            </p:nvSpPr>
            <p:spPr>
              <a:xfrm>
                <a:off x="0" y="0"/>
                <a:ext cx="7182600" cy="852000"/>
              </a:xfrm>
              <a:prstGeom prst="roundRect">
                <a:avLst>
                  <a:gd name="adj" fmla="val 50000"/>
                </a:avLst>
              </a:prstGeom>
              <a:noFill/>
              <a:ln w="9525" cap="flat" cmpd="sng">
                <a:solidFill>
                  <a:srgbClr val="93CFF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9" name="Google Shape;1359;g325dc84fdd7_0_187"/>
              <p:cNvSpPr/>
              <p:nvPr/>
            </p:nvSpPr>
            <p:spPr>
              <a:xfrm>
                <a:off x="0" y="0"/>
                <a:ext cx="754200" cy="852000"/>
              </a:xfrm>
              <a:prstGeom prst="ellipse">
                <a:avLst/>
              </a:prstGeom>
              <a:solidFill>
                <a:srgbClr val="93CFF7"/>
              </a:solidFill>
              <a:ln w="25400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EFEFE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60" name="Google Shape;1360;g325dc84fdd7_0_187"/>
            <p:cNvSpPr txBox="1"/>
            <p:nvPr/>
          </p:nvSpPr>
          <p:spPr>
            <a:xfrm>
              <a:off x="1683" y="102790"/>
              <a:ext cx="7758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g325dc84fdd7_0_187"/>
            <p:cNvSpPr txBox="1"/>
            <p:nvPr/>
          </p:nvSpPr>
          <p:spPr>
            <a:xfrm>
              <a:off x="853153" y="72008"/>
              <a:ext cx="60414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재귀 함수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2" name="Google Shape;1362;g325dc84fdd7_0_187"/>
          <p:cNvSpPr txBox="1"/>
          <p:nvPr/>
        </p:nvSpPr>
        <p:spPr>
          <a:xfrm>
            <a:off x="2286317" y="4408656"/>
            <a:ext cx="51204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3.</a:t>
            </a:r>
            <a:r>
              <a:rPr lang="en-US" sz="32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g325dc84fdd7_0_199"/>
          <p:cNvSpPr txBox="1">
            <a:spLocks noGrp="1"/>
          </p:cNvSpPr>
          <p:nvPr>
            <p:ph type="body" idx="1"/>
          </p:nvPr>
        </p:nvSpPr>
        <p:spPr>
          <a:xfrm>
            <a:off x="697572" y="2492896"/>
            <a:ext cx="7939532" cy="28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Font typeface="Wingdings" panose="05000000000000000000" pitchFamily="2" charset="2"/>
              <a:buChar char="§"/>
            </a:pP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반복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구조와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구조를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활용하여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문제를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해결하고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비교할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수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있다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dirty="0">
              <a:latin typeface="+mj-ea"/>
              <a:ea typeface="+mj-ea"/>
              <a:cs typeface="Helvetica Neue"/>
              <a:sym typeface="Helvetica Neue"/>
            </a:endParaRPr>
          </a:p>
          <a:p>
            <a:pPr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Font typeface="Wingdings" panose="05000000000000000000" pitchFamily="2" charset="2"/>
              <a:buChar char="§"/>
            </a:pP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구조를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활용하여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문제를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해결할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 수 </a:t>
            </a:r>
            <a:r>
              <a:rPr lang="en-US" dirty="0" err="1">
                <a:solidFill>
                  <a:srgbClr val="141413"/>
                </a:solidFill>
                <a:latin typeface="+mj-ea"/>
                <a:ea typeface="+mj-ea"/>
              </a:rPr>
              <a:t>있다</a:t>
            </a:r>
            <a:r>
              <a:rPr lang="en-US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dirty="0">
              <a:latin typeface="+mj-ea"/>
              <a:ea typeface="+mj-ea"/>
              <a:cs typeface="Helvetica Neue"/>
              <a:sym typeface="Helvetica Neue"/>
            </a:endParaRPr>
          </a:p>
        </p:txBody>
      </p:sp>
      <p:sp>
        <p:nvSpPr>
          <p:cNvPr id="1368" name="Google Shape;1368;g325dc84fdd7_0_199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 smtClean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ko-KR" alt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 구조와 재귀 구조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9" name="Google Shape;1369;g325dc84fdd7_0_199"/>
          <p:cNvSpPr txBox="1"/>
          <p:nvPr/>
        </p:nvSpPr>
        <p:spPr>
          <a:xfrm>
            <a:off x="45719" y="1690937"/>
            <a:ext cx="90525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4183CB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3600" b="1" i="0" u="none" strike="noStrike" cap="none">
                <a:solidFill>
                  <a:srgbClr val="4183C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학습 목표</a:t>
            </a:r>
            <a:r>
              <a:rPr lang="en-US" sz="3600" b="1" i="0" u="none" strike="noStrike" cap="none">
                <a:solidFill>
                  <a:srgbClr val="4183CB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70" name="Google Shape;1370;g325dc84fdd7_0_199"/>
          <p:cNvGrpSpPr/>
          <p:nvPr/>
        </p:nvGrpSpPr>
        <p:grpSpPr>
          <a:xfrm>
            <a:off x="7972328" y="333028"/>
            <a:ext cx="978000" cy="292500"/>
            <a:chOff x="0" y="0"/>
            <a:chExt cx="978000" cy="292500"/>
          </a:xfrm>
        </p:grpSpPr>
        <p:sp>
          <p:nvSpPr>
            <p:cNvPr id="1371" name="Google Shape;1371;g325dc84fdd7_0_199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2" name="Google Shape;1372;g325dc84fdd7_0_199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50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g325dc84fdd7_0_208"/>
          <p:cNvSpPr txBox="1">
            <a:spLocks noGrp="1"/>
          </p:cNvSpPr>
          <p:nvPr>
            <p:ph type="body" idx="1"/>
          </p:nvPr>
        </p:nvSpPr>
        <p:spPr>
          <a:xfrm>
            <a:off x="437279" y="1003041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378" name="Google Shape;1378;g325dc84fdd7_0_208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379" name="Google Shape;1379;g325dc84fdd7_0_208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0" name="Google Shape;1380;g325dc84fdd7_0_208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51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81" name="Google Shape;1381;g325dc84fdd7_0_208"/>
          <p:cNvSpPr txBox="1"/>
          <p:nvPr/>
        </p:nvSpPr>
        <p:spPr>
          <a:xfrm>
            <a:off x="591320" y="1513222"/>
            <a:ext cx="8183400" cy="203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“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문자를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삼각형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모양으로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출력”하는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문제는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위에서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아래로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내려가며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층수가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늘어나는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패턴과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왼쪽에서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오른쪽으로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문자의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개수가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늘어나는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두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가지의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규칙적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패턴으로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만들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.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따라서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두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가지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패턴을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생성하는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이중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반복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구조를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이용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같이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작성할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sym typeface="Arial"/>
              </a:rPr>
              <a:t>.</a:t>
            </a:r>
            <a:endParaRPr sz="2200" b="0" i="0" u="none" strike="noStrike" cap="none" dirty="0">
              <a:solidFill>
                <a:srgbClr val="000000"/>
              </a:solidFill>
              <a:latin typeface="+mj-ea"/>
              <a:ea typeface="+mj-ea"/>
              <a:cs typeface="Helvetica Neue"/>
              <a:sym typeface="Helvetica Neue"/>
            </a:endParaRPr>
          </a:p>
        </p:txBody>
      </p:sp>
      <p:sp>
        <p:nvSpPr>
          <p:cNvPr id="1382" name="Google Shape;1382;g325dc84fdd7_0_208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3" name="Google Shape;1383;g325dc84fdd7_0_2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0900" y="3501925"/>
            <a:ext cx="4684252" cy="329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4" name="Google Shape;1384;g325dc84fdd7_0_2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31028" y="3183649"/>
            <a:ext cx="2141100" cy="183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5" name="Google Shape;1385;g325dc84fdd7_0_20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13875" y="4906225"/>
            <a:ext cx="1866075" cy="195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0" name="Google Shape;1390;g325dc84fdd7_0_226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391" name="Google Shape;1391;g325dc84fdd7_0_226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 삼각형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" name="Google Shape;1392;g325dc84fdd7_0_226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93" name="Google Shape;1393;g325dc84fdd7_0_226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394" name="Google Shape;1394;g325dc84fdd7_0_226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5" name="Google Shape;1395;g325dc84fdd7_0_226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51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96" name="Google Shape;1396;g325dc84fdd7_0_226"/>
          <p:cNvSpPr txBox="1">
            <a:spLocks noGrp="1"/>
          </p:cNvSpPr>
          <p:nvPr>
            <p:ph type="body" idx="1"/>
          </p:nvPr>
        </p:nvSpPr>
        <p:spPr>
          <a:xfrm>
            <a:off x="457200" y="1888218"/>
            <a:ext cx="8090452" cy="11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높이가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k인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수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삼각형을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출력하는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g(k)를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반복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구조를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사용하여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grpSp>
        <p:nvGrpSpPr>
          <p:cNvPr id="1397" name="Google Shape;1397;g325dc84fdd7_0_226"/>
          <p:cNvGrpSpPr/>
          <p:nvPr/>
        </p:nvGrpSpPr>
        <p:grpSpPr>
          <a:xfrm>
            <a:off x="899579" y="4561020"/>
            <a:ext cx="1224000" cy="387380"/>
            <a:chOff x="0" y="0"/>
            <a:chExt cx="1224000" cy="387380"/>
          </a:xfrm>
        </p:grpSpPr>
        <p:sp>
          <p:nvSpPr>
            <p:cNvPr id="1398" name="Google Shape;1398;g325dc84fdd7_0_226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9" name="Google Shape;1399;g325dc84fdd7_0_226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400" name="Google Shape;1400;g325dc84fdd7_0_226"/>
          <p:cNvGraphicFramePr/>
          <p:nvPr/>
        </p:nvGraphicFramePr>
        <p:xfrm>
          <a:off x="899578" y="4892461"/>
          <a:ext cx="7344825" cy="173737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01" name="Google Shape;1401;g325dc84fdd7_0_226"/>
          <p:cNvSpPr txBox="1"/>
          <p:nvPr/>
        </p:nvSpPr>
        <p:spPr>
          <a:xfrm>
            <a:off x="482999" y="10527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402" name="Google Shape;1402;g325dc84fdd7_0_2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19475" y="2580975"/>
            <a:ext cx="2305050" cy="213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265;p13"/>
          <p:cNvGrpSpPr/>
          <p:nvPr/>
        </p:nvGrpSpPr>
        <p:grpSpPr>
          <a:xfrm>
            <a:off x="2187379" y="4483725"/>
            <a:ext cx="790330" cy="319793"/>
            <a:chOff x="0" y="-1"/>
            <a:chExt cx="790329" cy="319791"/>
          </a:xfrm>
        </p:grpSpPr>
        <p:sp>
          <p:nvSpPr>
            <p:cNvPr id="1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7" name="Google Shape;1407;g3216f6815d3_0_17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408" name="Google Shape;1408;g3216f6815d3_0_17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 삼각형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9" name="Google Shape;1409;g3216f6815d3_0_17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10" name="Google Shape;1410;g3216f6815d3_0_17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411" name="Google Shape;1411;g3216f6815d3_0_17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2" name="Google Shape;1412;g3216f6815d3_0_17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51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13" name="Google Shape;1413;g3216f6815d3_0_17"/>
          <p:cNvSpPr txBox="1">
            <a:spLocks noGrp="1"/>
          </p:cNvSpPr>
          <p:nvPr>
            <p:ph type="body" idx="1"/>
          </p:nvPr>
        </p:nvSpPr>
        <p:spPr>
          <a:xfrm>
            <a:off x="457199" y="1888218"/>
            <a:ext cx="8060636" cy="11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높이가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k인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수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삼각형을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출력하는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g(k)를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반복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구조를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사용하여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grpSp>
        <p:nvGrpSpPr>
          <p:cNvPr id="1414" name="Google Shape;1414;g3216f6815d3_0_17"/>
          <p:cNvGrpSpPr/>
          <p:nvPr/>
        </p:nvGrpSpPr>
        <p:grpSpPr>
          <a:xfrm>
            <a:off x="899579" y="4561020"/>
            <a:ext cx="1224000" cy="387380"/>
            <a:chOff x="0" y="0"/>
            <a:chExt cx="1224000" cy="387380"/>
          </a:xfrm>
        </p:grpSpPr>
        <p:sp>
          <p:nvSpPr>
            <p:cNvPr id="1415" name="Google Shape;1415;g3216f6815d3_0_17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6" name="Google Shape;1416;g3216f6815d3_0_17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417" name="Google Shape;1417;g3216f6815d3_0_17"/>
          <p:cNvGraphicFramePr/>
          <p:nvPr/>
        </p:nvGraphicFramePr>
        <p:xfrm>
          <a:off x="899578" y="4892461"/>
          <a:ext cx="7344825" cy="173737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g(k):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for i in range(1, k+1):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 for j in range(1, i+1):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   print(j, end=' ')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 print('')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18" name="Google Shape;1418;g3216f6815d3_0_17"/>
          <p:cNvSpPr txBox="1"/>
          <p:nvPr/>
        </p:nvSpPr>
        <p:spPr>
          <a:xfrm>
            <a:off x="482999" y="10527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419" name="Google Shape;1419;g3216f6815d3_0_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19475" y="2580975"/>
            <a:ext cx="2305050" cy="213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265;p13"/>
          <p:cNvGrpSpPr/>
          <p:nvPr/>
        </p:nvGrpSpPr>
        <p:grpSpPr>
          <a:xfrm>
            <a:off x="2187379" y="4483725"/>
            <a:ext cx="790330" cy="319793"/>
            <a:chOff x="0" y="-1"/>
            <a:chExt cx="790329" cy="319791"/>
          </a:xfrm>
        </p:grpSpPr>
        <p:sp>
          <p:nvSpPr>
            <p:cNvPr id="1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"/>
          <p:cNvSpPr txBox="1"/>
          <p:nvPr/>
        </p:nvSpPr>
        <p:spPr>
          <a:xfrm>
            <a:off x="609989" y="1759742"/>
            <a:ext cx="7798515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algn="just" latinLnBrk="1"/>
            <a:r>
              <a:rPr lang="ko-KR" altLang="en-US" sz="2400" dirty="0" smtClean="0">
                <a:latin typeface="+mj-ea"/>
                <a:ea typeface="+mj-ea"/>
              </a:rPr>
              <a:t> 재귀 </a:t>
            </a:r>
            <a:r>
              <a:rPr lang="ko-KR" altLang="en-US" sz="2400" dirty="0">
                <a:latin typeface="+mj-ea"/>
                <a:ea typeface="+mj-ea"/>
              </a:rPr>
              <a:t>함수를 사용하면 규칙적인 반복 작업을 간단하게 표현할 수 있을 뿐만 아니라</a:t>
            </a:r>
            <a:r>
              <a:rPr lang="en-US" altLang="ko-KR" sz="2400" dirty="0">
                <a:latin typeface="+mj-ea"/>
                <a:ea typeface="+mj-ea"/>
              </a:rPr>
              <a:t>, </a:t>
            </a:r>
            <a:r>
              <a:rPr lang="ko-KR" altLang="en-US" sz="2400" dirty="0">
                <a:latin typeface="+mj-ea"/>
                <a:ea typeface="+mj-ea"/>
              </a:rPr>
              <a:t>복잡하고 어려운 문제의 </a:t>
            </a:r>
            <a:r>
              <a:rPr lang="ko-KR" altLang="en-US" sz="2400" dirty="0" smtClean="0">
                <a:latin typeface="+mj-ea"/>
                <a:ea typeface="+mj-ea"/>
              </a:rPr>
              <a:t>답을 </a:t>
            </a:r>
            <a:r>
              <a:rPr lang="ko-KR" altLang="en-US" sz="2400" dirty="0">
                <a:latin typeface="+mj-ea"/>
                <a:ea typeface="+mj-ea"/>
              </a:rPr>
              <a:t>얻는 과정도 재귀 관계로 간결하고 명확하게 표현할 수 있다</a:t>
            </a:r>
            <a:r>
              <a:rPr lang="en-US" altLang="ko-KR" sz="2400" dirty="0">
                <a:latin typeface="+mj-ea"/>
                <a:ea typeface="+mj-ea"/>
              </a:rPr>
              <a:t>. 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138" name="Google Shape;138;p5" descr="그림 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256" y="5518394"/>
            <a:ext cx="472353" cy="430887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5"/>
          <p:cNvSpPr/>
          <p:nvPr/>
        </p:nvSpPr>
        <p:spPr>
          <a:xfrm>
            <a:off x="1043609" y="5518434"/>
            <a:ext cx="7737338" cy="43084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r>
              <a:rPr lang="ko-KR" altLang="en-US" sz="2200" b="1" dirty="0" smtClean="0"/>
              <a:t>여러 </a:t>
            </a:r>
            <a:r>
              <a:rPr lang="ko-KR" altLang="en-US" sz="2200" b="1" dirty="0"/>
              <a:t>가지 재귀 함수는 어떻게 만들 수 </a:t>
            </a:r>
            <a:r>
              <a:rPr lang="ko-KR" altLang="en-US" sz="2200" b="1" dirty="0" smtClean="0"/>
              <a:t>있을까</a:t>
            </a:r>
            <a:r>
              <a:rPr lang="en-US" altLang="ko-KR" sz="2200" b="1" dirty="0"/>
              <a:t>?</a:t>
            </a:r>
            <a:r>
              <a:rPr lang="en-US" sz="2200" b="1" i="0" u="none" strike="noStrike" cap="none" dirty="0" smtClean="0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sz="22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grpSp>
        <p:nvGrpSpPr>
          <p:cNvPr id="140" name="Google Shape;140;p5"/>
          <p:cNvGrpSpPr/>
          <p:nvPr/>
        </p:nvGrpSpPr>
        <p:grpSpPr>
          <a:xfrm>
            <a:off x="7970981" y="327513"/>
            <a:ext cx="977857" cy="294643"/>
            <a:chOff x="0" y="0"/>
            <a:chExt cx="977856" cy="294641"/>
          </a:xfrm>
        </p:grpSpPr>
        <p:sp>
          <p:nvSpPr>
            <p:cNvPr id="141" name="Google Shape;141;p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42" name="Google Shape;142;p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dirty="0">
                  <a:latin typeface="+mj-ea"/>
                  <a:ea typeface="+mj-ea"/>
                </a:rPr>
                <a:t>3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2</a:t>
              </a:r>
              <a:r>
                <a:rPr lang="en-US" sz="13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endParaRPr>
            </a:p>
          </p:txBody>
        </p:sp>
      </p:grpSp>
      <p:pic>
        <p:nvPicPr>
          <p:cNvPr id="143" name="Google Shape;143;p5" descr="그림 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6171" y="807886"/>
            <a:ext cx="1946922" cy="9272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4" name="Google Shape;144;p5"/>
          <p:cNvGrpSpPr/>
          <p:nvPr/>
        </p:nvGrpSpPr>
        <p:grpSpPr>
          <a:xfrm>
            <a:off x="601042" y="56817"/>
            <a:ext cx="6856330" cy="657558"/>
            <a:chOff x="0" y="0"/>
            <a:chExt cx="6856329" cy="657556"/>
          </a:xfrm>
        </p:grpSpPr>
        <p:sp>
          <p:nvSpPr>
            <p:cNvPr id="145" name="Google Shape;145;p5"/>
            <p:cNvSpPr/>
            <p:nvPr/>
          </p:nvSpPr>
          <p:spPr>
            <a:xfrm>
              <a:off x="10517" y="0"/>
              <a:ext cx="648073" cy="635878"/>
            </a:xfrm>
            <a:prstGeom prst="ellipse">
              <a:avLst/>
            </a:prstGeom>
            <a:solidFill>
              <a:srgbClr val="93CFF7"/>
            </a:solidFill>
            <a:ln w="25400" cap="flat" cmpd="sng">
              <a:solidFill>
                <a:srgbClr val="00B0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FEFEFE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46" name="Google Shape;146;p5"/>
            <p:cNvSpPr txBox="1"/>
            <p:nvPr/>
          </p:nvSpPr>
          <p:spPr>
            <a:xfrm>
              <a:off x="0" y="11368"/>
              <a:ext cx="684877" cy="5847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200"/>
                <a:buFont typeface="Arial"/>
                <a:buNone/>
              </a:pPr>
              <a:r>
                <a:rPr lang="en-US" sz="3200" b="1" i="0" u="none" strike="noStrike" cap="none" dirty="0" smtClean="0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02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47" name="Google Shape;147;p5"/>
            <p:cNvSpPr txBox="1"/>
            <p:nvPr/>
          </p:nvSpPr>
          <p:spPr>
            <a:xfrm>
              <a:off x="814983" y="70815"/>
              <a:ext cx="6041346" cy="5867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ko-KR" altLang="en-US" sz="3200" b="1" i="0" u="none" strike="noStrike" cap="none" dirty="0" smtClean="0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재귀 </a:t>
              </a:r>
              <a:r>
                <a:rPr lang="en-US" sz="3200" b="1" i="0" u="none" strike="noStrike" cap="none" dirty="0" err="1" smtClean="0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함수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  <p:sp>
        <p:nvSpPr>
          <p:cNvPr id="148" name="Google Shape;148;p5"/>
          <p:cNvSpPr txBox="1"/>
          <p:nvPr/>
        </p:nvSpPr>
        <p:spPr>
          <a:xfrm>
            <a:off x="4794448" y="6364778"/>
            <a:ext cx="2662924" cy="264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7526" y="3537564"/>
            <a:ext cx="6283439" cy="1674330"/>
          </a:xfrm>
          <a:prstGeom prst="rect">
            <a:avLst/>
          </a:prstGeom>
        </p:spPr>
      </p:pic>
      <p:grpSp>
        <p:nvGrpSpPr>
          <p:cNvPr id="16" name="Google Shape;265;p13"/>
          <p:cNvGrpSpPr/>
          <p:nvPr/>
        </p:nvGrpSpPr>
        <p:grpSpPr>
          <a:xfrm>
            <a:off x="7062207" y="5562815"/>
            <a:ext cx="790330" cy="319793"/>
            <a:chOff x="0" y="-1"/>
            <a:chExt cx="790329" cy="319791"/>
          </a:xfrm>
        </p:grpSpPr>
        <p:sp>
          <p:nvSpPr>
            <p:cNvPr id="17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927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" name="Google Shape;1424;g3216f6815d3_0_34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425" name="Google Shape;1425;g3216f6815d3_0_34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426" name="Google Shape;1426;g3216f6815d3_0_34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7" name="Google Shape;1427;g3216f6815d3_0_34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51~52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28" name="Google Shape;1428;g3216f6815d3_0_34"/>
          <p:cNvSpPr txBox="1"/>
          <p:nvPr/>
        </p:nvSpPr>
        <p:spPr>
          <a:xfrm>
            <a:off x="591320" y="1721941"/>
            <a:ext cx="8183400" cy="14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556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−"/>
            </a:pP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재귀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구조를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만들기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위해서는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패턴의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출력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결과와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의미를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정확하게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이해해야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한다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삼각형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모양이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재귀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함수로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만들어지는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결과라고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생각하면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, “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높이가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k인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삼각형을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출력”하는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문제는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“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높이가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k-1인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삼각형을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출력”한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후,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k개의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을 한 줄 더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출력하는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것으로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볼 수 </a:t>
            </a:r>
            <a:r>
              <a:rPr lang="en-US" sz="20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있다</a:t>
            </a:r>
            <a:r>
              <a:rPr lang="en-US" sz="20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 b="0" i="0" u="none" strike="noStrike" cap="none" dirty="0">
              <a:solidFill>
                <a:srgbClr val="14141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9" name="Google Shape;1429;g3216f6815d3_0_34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883" y="3475995"/>
            <a:ext cx="7059010" cy="3086531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g3216f6815d3_0_48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436" name="Google Shape;1436;g3216f6815d3_0_48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437" name="Google Shape;1437;g3216f6815d3_0_48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8" name="Google Shape;1438;g3216f6815d3_0_48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39" name="Google Shape;1439;g3216f6815d3_0_48"/>
          <p:cNvSpPr txBox="1"/>
          <p:nvPr/>
        </p:nvSpPr>
        <p:spPr>
          <a:xfrm>
            <a:off x="591345" y="1752289"/>
            <a:ext cx="8174968" cy="1260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높이가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k인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삼각형을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출력하는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패턴을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f(k)로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출력하고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k개의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문자를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한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줄로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출력하는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패턴을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또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g(k)로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출력한다면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구조를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설계할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440" name="Google Shape;1440;g3216f6815d3_0_48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1" name="Google Shape;1441;g3216f6815d3_0_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2422" y="3597966"/>
            <a:ext cx="7664377" cy="18884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" name="Google Shape;1446;g3216f6815d3_0_60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447" name="Google Shape;1447;g3216f6815d3_0_60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448" name="Google Shape;1448;g3216f6815d3_0_60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9" name="Google Shape;1449;g3216f6815d3_0_60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0" name="Google Shape;1450;g3216f6815d3_0_60"/>
          <p:cNvSpPr txBox="1"/>
          <p:nvPr/>
        </p:nvSpPr>
        <p:spPr>
          <a:xfrm>
            <a:off x="591345" y="1722472"/>
            <a:ext cx="8183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같이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작성할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1" name="Google Shape;1451;g3216f6815d3_0_60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2" name="Google Shape;1452;g3216f6815d3_0_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7275" y="2638572"/>
            <a:ext cx="3914775" cy="393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3" name="Google Shape;1453;g3216f6815d3_0_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61825" y="2771747"/>
            <a:ext cx="4487150" cy="3908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8" name="Google Shape;1458;g3216f6815d3_0_72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459" name="Google Shape;1459;g3216f6815d3_0_72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 삼각형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0" name="Google Shape;1460;g3216f6815d3_0_72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61" name="Google Shape;1461;g3216f6815d3_0_72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462" name="Google Shape;1462;g3216f6815d3_0_72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3" name="Google Shape;1463;g3216f6815d3_0_72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64" name="Google Shape;1464;g3216f6815d3_0_72"/>
          <p:cNvSpPr txBox="1">
            <a:spLocks noGrp="1"/>
          </p:cNvSpPr>
          <p:nvPr>
            <p:ph type="body" idx="1"/>
          </p:nvPr>
        </p:nvSpPr>
        <p:spPr>
          <a:xfrm>
            <a:off x="457200" y="1583418"/>
            <a:ext cx="8507400" cy="11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높이가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k인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수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삼각형을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출력하는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g(k)를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구조를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사용하여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설계해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20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grpSp>
        <p:nvGrpSpPr>
          <p:cNvPr id="1465" name="Google Shape;1465;g3216f6815d3_0_72"/>
          <p:cNvGrpSpPr/>
          <p:nvPr/>
        </p:nvGrpSpPr>
        <p:grpSpPr>
          <a:xfrm>
            <a:off x="899579" y="3646620"/>
            <a:ext cx="1224000" cy="387380"/>
            <a:chOff x="0" y="0"/>
            <a:chExt cx="1224000" cy="387380"/>
          </a:xfrm>
        </p:grpSpPr>
        <p:sp>
          <p:nvSpPr>
            <p:cNvPr id="1466" name="Google Shape;1466;g3216f6815d3_0_72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7" name="Google Shape;1467;g3216f6815d3_0_72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468" name="Google Shape;1468;g3216f6815d3_0_72"/>
          <p:cNvGraphicFramePr/>
          <p:nvPr/>
        </p:nvGraphicFramePr>
        <p:xfrm>
          <a:off x="899578" y="3978061"/>
          <a:ext cx="7344825" cy="28346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08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09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10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69" name="Google Shape;1469;g3216f6815d3_0_72"/>
          <p:cNvSpPr txBox="1"/>
          <p:nvPr/>
        </p:nvSpPr>
        <p:spPr>
          <a:xfrm>
            <a:off x="482999" y="10527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470" name="Google Shape;1470;g3216f6815d3_0_7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82148" y="2048413"/>
            <a:ext cx="1979700" cy="1832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265;p13"/>
          <p:cNvGrpSpPr/>
          <p:nvPr/>
        </p:nvGrpSpPr>
        <p:grpSpPr>
          <a:xfrm>
            <a:off x="2187379" y="3561070"/>
            <a:ext cx="790330" cy="319793"/>
            <a:chOff x="0" y="-1"/>
            <a:chExt cx="790329" cy="319791"/>
          </a:xfrm>
        </p:grpSpPr>
        <p:sp>
          <p:nvSpPr>
            <p:cNvPr id="1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5" name="Google Shape;1475;g3216f6815d3_0_88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476" name="Google Shape;1476;g3216f6815d3_0_88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 삼각형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7" name="Google Shape;1477;g3216f6815d3_0_88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8" name="Google Shape;1478;g3216f6815d3_0_88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479" name="Google Shape;1479;g3216f6815d3_0_88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0" name="Google Shape;1480;g3216f6815d3_0_88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1" name="Google Shape;1481;g3216f6815d3_0_88"/>
          <p:cNvSpPr txBox="1">
            <a:spLocks noGrp="1"/>
          </p:cNvSpPr>
          <p:nvPr>
            <p:ph type="body" idx="1"/>
          </p:nvPr>
        </p:nvSpPr>
        <p:spPr>
          <a:xfrm>
            <a:off x="457200" y="1583418"/>
            <a:ext cx="8328991" cy="11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높이가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k인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수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삼각형을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출력하는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g(k)를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구조를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사용하여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설계해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20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20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grpSp>
        <p:nvGrpSpPr>
          <p:cNvPr id="1482" name="Google Shape;1482;g3216f6815d3_0_88"/>
          <p:cNvGrpSpPr/>
          <p:nvPr/>
        </p:nvGrpSpPr>
        <p:grpSpPr>
          <a:xfrm>
            <a:off x="899579" y="3646620"/>
            <a:ext cx="1224000" cy="387380"/>
            <a:chOff x="0" y="0"/>
            <a:chExt cx="1224000" cy="387380"/>
          </a:xfrm>
        </p:grpSpPr>
        <p:sp>
          <p:nvSpPr>
            <p:cNvPr id="1483" name="Google Shape;1483;g3216f6815d3_0_88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g3216f6815d3_0_88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485" name="Google Shape;1485;g3216f6815d3_0_88"/>
          <p:cNvGraphicFramePr/>
          <p:nvPr/>
        </p:nvGraphicFramePr>
        <p:xfrm>
          <a:off x="899578" y="3978061"/>
          <a:ext cx="7344825" cy="28346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08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09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10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h(k):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if k&gt;=1: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h(k-1)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print(k, end=' ')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g(k):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if k&gt;=1: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g(k-1)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h(k)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print('')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86" name="Google Shape;1486;g3216f6815d3_0_88"/>
          <p:cNvSpPr txBox="1"/>
          <p:nvPr/>
        </p:nvSpPr>
        <p:spPr>
          <a:xfrm>
            <a:off x="482999" y="10527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487" name="Google Shape;1487;g3216f6815d3_0_8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82148" y="2048413"/>
            <a:ext cx="1979700" cy="1832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oogle Shape;265;p13"/>
          <p:cNvGrpSpPr/>
          <p:nvPr/>
        </p:nvGrpSpPr>
        <p:grpSpPr>
          <a:xfrm>
            <a:off x="2187379" y="3561070"/>
            <a:ext cx="790330" cy="319793"/>
            <a:chOff x="0" y="-1"/>
            <a:chExt cx="790329" cy="319791"/>
          </a:xfrm>
        </p:grpSpPr>
        <p:sp>
          <p:nvSpPr>
            <p:cNvPr id="19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Google Shape;1492;g3216f6815d3_0_122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493" name="Google Shape;1493;g3216f6815d3_0_122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494" name="Google Shape;1494;g3216f6815d3_0_122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g3216f6815d3_0_122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96" name="Google Shape;1496;g3216f6815d3_0_122"/>
          <p:cNvSpPr txBox="1"/>
          <p:nvPr/>
        </p:nvSpPr>
        <p:spPr>
          <a:xfrm>
            <a:off x="591345" y="1722472"/>
            <a:ext cx="8183400" cy="8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문자를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삼각형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모양으로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출력”하는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문제를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해결하는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반복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구조와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구조를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비교하면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같다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7" name="Google Shape;1497;g3216f6815d3_0_122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8" name="Google Shape;1498;g3216f6815d3_0_1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0148" y="2752208"/>
            <a:ext cx="6825761" cy="3976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" name="Google Shape;1514;g3216f6815d3_0_156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515" name="Google Shape;1515;g3216f6815d3_0_156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516" name="Google Shape;1516;g3216f6815d3_0_156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7" name="Google Shape;1517;g3216f6815d3_0_156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18" name="Google Shape;1518;g3216f6815d3_0_156"/>
          <p:cNvSpPr txBox="1"/>
          <p:nvPr/>
        </p:nvSpPr>
        <p:spPr>
          <a:xfrm>
            <a:off x="591345" y="1682716"/>
            <a:ext cx="8183400" cy="1260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똑같은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형태의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작은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결과나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값을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이용하는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방법으로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설계가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가능할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뿐만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아니라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어떤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상태에서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상태로의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변화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관계를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작성하는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방법으로도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설계할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519" name="Google Shape;1519;g3216f6815d3_0_156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0" name="Google Shape;1520;g3216f6815d3_0_1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50523" y="2892616"/>
            <a:ext cx="4265011" cy="387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" name="Google Shape;1525;g3216f6815d3_0_168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526" name="Google Shape;1526;g3216f6815d3_0_168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527" name="Google Shape;1527;g3216f6815d3_0_168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g3216f6815d3_0_168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56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29" name="Google Shape;1529;g3216f6815d3_0_168"/>
          <p:cNvSpPr txBox="1"/>
          <p:nvPr/>
        </p:nvSpPr>
        <p:spPr>
          <a:xfrm>
            <a:off x="591345" y="1722472"/>
            <a:ext cx="8183400" cy="1260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“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높이가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n인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삼각형”을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만든다고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k가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n개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이하인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경우까지만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실행하면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되므로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조건식을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추가하여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프로그램을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작성할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530" name="Google Shape;1530;g3216f6815d3_0_168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1" name="Google Shape;1531;g3216f6815d3_0_1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1350" y="3018197"/>
            <a:ext cx="2576986" cy="3620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2" name="Google Shape;1532;g3216f6815d3_0_16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20211" y="2932372"/>
            <a:ext cx="5095288" cy="36208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Google Shape;1537;g3216f6815d3_0_181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비교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538" name="Google Shape;1538;g3216f6815d3_0_181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539" name="Google Shape;1539;g3216f6815d3_0_181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g3216f6815d3_0_181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41" name="Google Shape;1541;g3216f6815d3_0_181"/>
          <p:cNvSpPr txBox="1"/>
          <p:nvPr/>
        </p:nvSpPr>
        <p:spPr>
          <a:xfrm>
            <a:off x="591345" y="1722472"/>
            <a:ext cx="8183400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결과를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출력하는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두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가지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방법의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구조를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비교하면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542" name="Google Shape;1542;g3216f6815d3_0_181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3" name="Google Shape;1543;g3216f6815d3_0_1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2758" y="2648022"/>
            <a:ext cx="6643446" cy="40012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g3216f6815d3_0_194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549" name="Google Shape;1549;g3216f6815d3_0_194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550" name="Google Shape;1550;g3216f6815d3_0_194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g3216f6815d3_0_194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52" name="Google Shape;1552;g3216f6815d3_0_194"/>
          <p:cNvSpPr txBox="1"/>
          <p:nvPr/>
        </p:nvSpPr>
        <p:spPr>
          <a:xfrm>
            <a:off x="585272" y="1722472"/>
            <a:ext cx="8183400" cy="1260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최대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공약수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구하기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: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유클리드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알고리즘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(Euclidean algorithm) 은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주어진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두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자연수의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최대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공약수를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구하는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알고리즘으로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구조를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사용하여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매우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간단하게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계산할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553" name="Google Shape;1553;g3216f6815d3_0_194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4" name="Google Shape;1554;g3216f6815d3_0_1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5857" y="3062199"/>
            <a:ext cx="7062229" cy="17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209;p10"/>
          <p:cNvSpPr/>
          <p:nvPr/>
        </p:nvSpPr>
        <p:spPr>
          <a:xfrm>
            <a:off x="1073565" y="5260209"/>
            <a:ext cx="6984778" cy="1368155"/>
          </a:xfrm>
          <a:prstGeom prst="roundRect">
            <a:avLst>
              <a:gd name="adj" fmla="val 16667"/>
            </a:avLst>
          </a:prstGeom>
          <a:solidFill>
            <a:srgbClr val="C2C2D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Google Shape;210;p10" descr="그림 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6948" y="4828162"/>
            <a:ext cx="1561720" cy="73879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213;p10"/>
          <p:cNvSpPr txBox="1"/>
          <p:nvPr/>
        </p:nvSpPr>
        <p:spPr>
          <a:xfrm>
            <a:off x="1248693" y="5494952"/>
            <a:ext cx="6639597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algn="just"/>
            <a:r>
              <a:rPr lang="ko-KR" altLang="en-US" dirty="0" smtClean="0">
                <a:latin typeface="+mj-ea"/>
                <a:ea typeface="+mj-ea"/>
              </a:rPr>
              <a:t>가장 </a:t>
            </a:r>
            <a:r>
              <a:rPr lang="ko-KR" altLang="en-US" dirty="0">
                <a:latin typeface="+mj-ea"/>
                <a:ea typeface="+mj-ea"/>
              </a:rPr>
              <a:t>간단한 최대 공약수 상황으로 두 수가 같은 경우와 어느 한 수가 </a:t>
            </a:r>
            <a:r>
              <a:rPr lang="en-US" altLang="ko-KR" dirty="0">
                <a:latin typeface="+mj-ea"/>
                <a:ea typeface="+mj-ea"/>
              </a:rPr>
              <a:t>1</a:t>
            </a:r>
            <a:r>
              <a:rPr lang="ko-KR" altLang="en-US" dirty="0">
                <a:latin typeface="+mj-ea"/>
                <a:ea typeface="+mj-ea"/>
              </a:rPr>
              <a:t>인 경우를 생각할 수 있다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r>
              <a:rPr lang="ko-KR" altLang="en-US" dirty="0">
                <a:latin typeface="+mj-ea"/>
                <a:ea typeface="+mj-ea"/>
              </a:rPr>
              <a:t>두 가지 경우 모두</a:t>
            </a:r>
            <a:r>
              <a:rPr lang="en-US" altLang="ko-KR" dirty="0">
                <a:latin typeface="+mj-ea"/>
                <a:ea typeface="+mj-ea"/>
              </a:rPr>
              <a:t>, </a:t>
            </a:r>
            <a:r>
              <a:rPr lang="ko-KR" altLang="en-US" dirty="0">
                <a:latin typeface="+mj-ea"/>
                <a:ea typeface="+mj-ea"/>
              </a:rPr>
              <a:t>다른 수로 나눈 나머지가 </a:t>
            </a:r>
            <a:r>
              <a:rPr lang="en-US" altLang="ko-KR" dirty="0">
                <a:latin typeface="+mj-ea"/>
                <a:ea typeface="+mj-ea"/>
              </a:rPr>
              <a:t>0</a:t>
            </a:r>
            <a:r>
              <a:rPr lang="ko-KR" altLang="en-US" dirty="0">
                <a:latin typeface="+mj-ea"/>
                <a:ea typeface="+mj-ea"/>
              </a:rPr>
              <a:t>이 되므로 어느 한 값이 </a:t>
            </a:r>
            <a:r>
              <a:rPr lang="en-US" altLang="ko-KR" dirty="0">
                <a:latin typeface="+mj-ea"/>
                <a:ea typeface="+mj-ea"/>
              </a:rPr>
              <a:t>0</a:t>
            </a:r>
            <a:r>
              <a:rPr lang="ko-KR" altLang="en-US" dirty="0">
                <a:latin typeface="+mj-ea"/>
                <a:ea typeface="+mj-ea"/>
              </a:rPr>
              <a:t>이 되는 경우에 둘 다 포함된다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r>
              <a:rPr lang="ko-KR" altLang="en-US" dirty="0">
                <a:latin typeface="+mj-ea"/>
                <a:ea typeface="+mj-ea"/>
              </a:rPr>
              <a:t>또한</a:t>
            </a:r>
            <a:r>
              <a:rPr lang="en-US" altLang="ko-KR" dirty="0">
                <a:latin typeface="+mj-ea"/>
                <a:ea typeface="+mj-ea"/>
              </a:rPr>
              <a:t>, </a:t>
            </a:r>
            <a:r>
              <a:rPr lang="ko-KR" altLang="en-US" dirty="0">
                <a:latin typeface="+mj-ea"/>
                <a:ea typeface="+mj-ea"/>
              </a:rPr>
              <a:t>나머지 계산</a:t>
            </a:r>
            <a:r>
              <a:rPr lang="en-US" altLang="ko-KR" dirty="0">
                <a:latin typeface="+mj-ea"/>
                <a:ea typeface="+mj-ea"/>
              </a:rPr>
              <a:t>(%)</a:t>
            </a:r>
            <a:r>
              <a:rPr lang="ko-KR" altLang="en-US" dirty="0">
                <a:latin typeface="+mj-ea"/>
                <a:ea typeface="+mj-ea"/>
              </a:rPr>
              <a:t>을 사용하면 자동으로 두 값이 바뀌므로 두 수 중 어느 수가 크거나 작은지 비교하지 않아도 된다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sz="16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"/>
          <p:cNvSpPr txBox="1"/>
          <p:nvPr/>
        </p:nvSpPr>
        <p:spPr>
          <a:xfrm>
            <a:off x="609989" y="1759742"/>
            <a:ext cx="7798515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algn="just" latinLnBrk="1"/>
            <a:r>
              <a:rPr lang="ko-KR" altLang="en-US" sz="2400" dirty="0" smtClean="0">
                <a:latin typeface="+mj-ea"/>
                <a:ea typeface="+mj-ea"/>
              </a:rPr>
              <a:t> 재귀 </a:t>
            </a:r>
            <a:r>
              <a:rPr lang="ko-KR" altLang="en-US" sz="2400" dirty="0">
                <a:latin typeface="+mj-ea"/>
                <a:ea typeface="+mj-ea"/>
              </a:rPr>
              <a:t>함수를 사용하면 규칙적인 반복 작업을 간단하게 표현할 수 있을 뿐만 아니라</a:t>
            </a:r>
            <a:r>
              <a:rPr lang="en-US" altLang="ko-KR" sz="2400" dirty="0">
                <a:latin typeface="+mj-ea"/>
                <a:ea typeface="+mj-ea"/>
              </a:rPr>
              <a:t>, </a:t>
            </a:r>
            <a:r>
              <a:rPr lang="ko-KR" altLang="en-US" sz="2400" dirty="0">
                <a:latin typeface="+mj-ea"/>
                <a:ea typeface="+mj-ea"/>
              </a:rPr>
              <a:t>복잡하고 어려운 문제의 </a:t>
            </a:r>
            <a:r>
              <a:rPr lang="ko-KR" altLang="en-US" sz="2400" dirty="0" smtClean="0">
                <a:latin typeface="+mj-ea"/>
                <a:ea typeface="+mj-ea"/>
              </a:rPr>
              <a:t>답을 </a:t>
            </a:r>
            <a:r>
              <a:rPr lang="ko-KR" altLang="en-US" sz="2400" dirty="0">
                <a:latin typeface="+mj-ea"/>
                <a:ea typeface="+mj-ea"/>
              </a:rPr>
              <a:t>얻는 과정도 재귀 관계로 간결하고 명확하게 표현할 수 있다</a:t>
            </a:r>
            <a:r>
              <a:rPr lang="en-US" altLang="ko-KR" sz="2400" dirty="0">
                <a:latin typeface="+mj-ea"/>
                <a:ea typeface="+mj-ea"/>
              </a:rPr>
              <a:t>. 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138" name="Google Shape;138;p5" descr="그림 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256" y="5518394"/>
            <a:ext cx="472353" cy="430887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5"/>
          <p:cNvSpPr/>
          <p:nvPr/>
        </p:nvSpPr>
        <p:spPr>
          <a:xfrm>
            <a:off x="1043609" y="5518434"/>
            <a:ext cx="7737338" cy="43084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r>
              <a:rPr lang="ko-KR" altLang="en-US" sz="2200" b="1" dirty="0" smtClean="0"/>
              <a:t>여러 </a:t>
            </a:r>
            <a:r>
              <a:rPr lang="ko-KR" altLang="en-US" sz="2200" b="1" dirty="0"/>
              <a:t>가지 재귀 함수는 어떻게 만들 수 </a:t>
            </a:r>
            <a:r>
              <a:rPr lang="ko-KR" altLang="en-US" sz="2200" b="1" dirty="0" smtClean="0"/>
              <a:t>있을까</a:t>
            </a:r>
            <a:r>
              <a:rPr lang="en-US" altLang="ko-KR" sz="2200" b="1" dirty="0"/>
              <a:t>?</a:t>
            </a:r>
            <a:r>
              <a:rPr lang="en-US" sz="2200" b="1" i="0" u="none" strike="noStrike" cap="none" dirty="0" smtClean="0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sz="22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grpSp>
        <p:nvGrpSpPr>
          <p:cNvPr id="140" name="Google Shape;140;p5"/>
          <p:cNvGrpSpPr/>
          <p:nvPr/>
        </p:nvGrpSpPr>
        <p:grpSpPr>
          <a:xfrm>
            <a:off x="7970981" y="327513"/>
            <a:ext cx="977857" cy="294643"/>
            <a:chOff x="0" y="0"/>
            <a:chExt cx="977856" cy="294641"/>
          </a:xfrm>
        </p:grpSpPr>
        <p:sp>
          <p:nvSpPr>
            <p:cNvPr id="141" name="Google Shape;141;p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dirty="0"/>
                <a:t>3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r>
                <a:rPr lang="en-US" sz="1300" b="0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3" name="Google Shape;143;p5" descr="그림 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6171" y="807886"/>
            <a:ext cx="1946922" cy="9272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4" name="Google Shape;144;p5"/>
          <p:cNvGrpSpPr/>
          <p:nvPr/>
        </p:nvGrpSpPr>
        <p:grpSpPr>
          <a:xfrm>
            <a:off x="601042" y="56817"/>
            <a:ext cx="6856330" cy="657558"/>
            <a:chOff x="0" y="0"/>
            <a:chExt cx="6856329" cy="657556"/>
          </a:xfrm>
        </p:grpSpPr>
        <p:sp>
          <p:nvSpPr>
            <p:cNvPr id="145" name="Google Shape;145;p5"/>
            <p:cNvSpPr/>
            <p:nvPr/>
          </p:nvSpPr>
          <p:spPr>
            <a:xfrm>
              <a:off x="10517" y="0"/>
              <a:ext cx="648073" cy="635878"/>
            </a:xfrm>
            <a:prstGeom prst="ellipse">
              <a:avLst/>
            </a:prstGeom>
            <a:solidFill>
              <a:srgbClr val="93CFF7"/>
            </a:solidFill>
            <a:ln w="25400" cap="flat" cmpd="sng">
              <a:solidFill>
                <a:srgbClr val="00B0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FEFEFE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46" name="Google Shape;146;p5"/>
            <p:cNvSpPr txBox="1"/>
            <p:nvPr/>
          </p:nvSpPr>
          <p:spPr>
            <a:xfrm>
              <a:off x="0" y="11368"/>
              <a:ext cx="684877" cy="5847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200"/>
                <a:buFont typeface="Arial"/>
                <a:buNone/>
              </a:pPr>
              <a:r>
                <a:rPr lang="en-US" sz="3200" b="1" i="0" u="none" strike="noStrike" cap="none" dirty="0" smtClean="0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02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47" name="Google Shape;147;p5"/>
            <p:cNvSpPr txBox="1"/>
            <p:nvPr/>
          </p:nvSpPr>
          <p:spPr>
            <a:xfrm>
              <a:off x="814983" y="70815"/>
              <a:ext cx="6041346" cy="5867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ko-KR" altLang="en-US" sz="3200" b="1" i="0" u="none" strike="noStrike" cap="none" dirty="0" smtClean="0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재귀 </a:t>
              </a:r>
              <a:r>
                <a:rPr lang="en-US" sz="3200" b="1" i="0" u="none" strike="noStrike" cap="none" dirty="0" err="1" smtClean="0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함수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  <p:sp>
        <p:nvSpPr>
          <p:cNvPr id="148" name="Google Shape;148;p5"/>
          <p:cNvSpPr txBox="1"/>
          <p:nvPr/>
        </p:nvSpPr>
        <p:spPr>
          <a:xfrm>
            <a:off x="4794448" y="6364778"/>
            <a:ext cx="2662924" cy="264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7526" y="3537564"/>
            <a:ext cx="6283439" cy="167433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943480" y="5972666"/>
            <a:ext cx="7494104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00" indent="-63500" algn="just" fontAlgn="base" latinLnBrk="1">
              <a:lnSpc>
                <a:spcPct val="110000"/>
              </a:lnSpc>
            </a:pPr>
            <a:r>
              <a:rPr lang="ko-KR" altLang="en-US" dirty="0" smtClean="0">
                <a:solidFill>
                  <a:srgbClr val="FF0000"/>
                </a:solidFill>
                <a:latin typeface="+mj-ea"/>
                <a:ea typeface="+mj-ea"/>
              </a:rPr>
              <a:t>재귀 함수의 예시로 하노이 타워 퍼즐 문제를 설명한다</a:t>
            </a:r>
            <a:r>
              <a:rPr lang="en-US" altLang="ko-KR" dirty="0" smtClean="0">
                <a:solidFill>
                  <a:srgbClr val="FF0000"/>
                </a:solidFill>
                <a:latin typeface="+mj-ea"/>
                <a:ea typeface="+mj-ea"/>
              </a:rPr>
              <a:t>. A</a:t>
            </a:r>
            <a:r>
              <a:rPr lang="ko-KR" altLang="en-US" dirty="0">
                <a:solidFill>
                  <a:srgbClr val="FF0000"/>
                </a:solidFill>
                <a:latin typeface="+mj-ea"/>
                <a:ea typeface="+mj-ea"/>
              </a:rPr>
              <a:t>기둥에 있는 </a:t>
            </a:r>
            <a:r>
              <a:rPr lang="en-US" altLang="ko-KR" dirty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ko-KR" altLang="en-US" dirty="0">
                <a:solidFill>
                  <a:srgbClr val="FF0000"/>
                </a:solidFill>
                <a:latin typeface="+mj-ea"/>
                <a:ea typeface="+mj-ea"/>
              </a:rPr>
              <a:t>개의 원판을 </a:t>
            </a:r>
            <a:r>
              <a:rPr lang="en-US" altLang="ko-KR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r>
              <a:rPr lang="ko-KR" altLang="en-US" dirty="0">
                <a:solidFill>
                  <a:srgbClr val="FF0000"/>
                </a:solidFill>
                <a:latin typeface="+mj-ea"/>
                <a:ea typeface="+mj-ea"/>
              </a:rPr>
              <a:t>기둥으로 이동시키는 하노이 타워 퍼즐 문제는 </a:t>
            </a:r>
            <a:r>
              <a:rPr lang="ko-KR" altLang="en-US" dirty="0" smtClean="0">
                <a:solidFill>
                  <a:srgbClr val="FF0000"/>
                </a:solidFill>
                <a:latin typeface="+mj-ea"/>
                <a:ea typeface="+mj-ea"/>
              </a:rPr>
              <a:t>위의 </a:t>
            </a:r>
            <a:r>
              <a:rPr lang="en-US" altLang="ko-KR" dirty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lang="ko-KR" altLang="en-US" dirty="0">
                <a:solidFill>
                  <a:srgbClr val="FF0000"/>
                </a:solidFill>
                <a:latin typeface="+mj-ea"/>
                <a:ea typeface="+mj-ea"/>
              </a:rPr>
              <a:t>단계 과정으로 해결할 수 있다</a:t>
            </a:r>
            <a:r>
              <a:rPr lang="en-US" altLang="ko-KR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ko-KR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16" name="Google Shape;265;p13"/>
          <p:cNvGrpSpPr/>
          <p:nvPr/>
        </p:nvGrpSpPr>
        <p:grpSpPr>
          <a:xfrm>
            <a:off x="7062207" y="5562815"/>
            <a:ext cx="790330" cy="319793"/>
            <a:chOff x="0" y="-1"/>
            <a:chExt cx="790329" cy="319791"/>
          </a:xfrm>
        </p:grpSpPr>
        <p:sp>
          <p:nvSpPr>
            <p:cNvPr id="17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602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" name="Google Shape;1560;g3216f6815d3_0_207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sz="2268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268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268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68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sz="2268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68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sz="2268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68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sz="2268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68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sz="2268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561" name="Google Shape;1561;g3216f6815d3_0_207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562" name="Google Shape;1562;g3216f6815d3_0_207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g3216f6815d3_0_207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4" name="Google Shape;1564;g3216f6815d3_0_207"/>
          <p:cNvSpPr txBox="1"/>
          <p:nvPr/>
        </p:nvSpPr>
        <p:spPr>
          <a:xfrm>
            <a:off x="591345" y="1722472"/>
            <a:ext cx="8183400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41413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키보드로부터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입력받은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값을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전달하는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부분을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추가하면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프로그램을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만들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565" name="Google Shape;1565;g3216f6815d3_0_207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6" name="Google Shape;1566;g3216f6815d3_0_2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1350" y="3047297"/>
            <a:ext cx="3171825" cy="310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7" name="Google Shape;1567;g3216f6815d3_0_20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82150" y="2876097"/>
            <a:ext cx="5076025" cy="33459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2" name="Google Shape;1572;g3216f6815d3_0_222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573" name="Google Shape;1573;g3216f6815d3_0_222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g3216f6815d3_0_222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75" name="Google Shape;1575;g3216f6815d3_0_222"/>
          <p:cNvSpPr txBox="1"/>
          <p:nvPr/>
        </p:nvSpPr>
        <p:spPr>
          <a:xfrm>
            <a:off x="585272" y="116625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반복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구조와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선택</a:t>
            </a:r>
            <a:r>
              <a:rPr lang="en-US" sz="1800" b="1" i="0" u="none" strike="noStrike" cap="none" dirty="0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페이지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sz="18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1576" name="Google Shape;1576;g3216f6815d3_0_2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7725" y="972975"/>
            <a:ext cx="6572250" cy="251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7" name="Google Shape;1577;g3216f6815d3_0_2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4325" y="4229725"/>
            <a:ext cx="4305300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8" name="Google Shape;1578;g3216f6815d3_0_2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33225" y="3611425"/>
            <a:ext cx="3419055" cy="306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3" name="Google Shape;1583;g3216f6815d3_0_244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584" name="Google Shape;1584;g3216f6815d3_0_244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최소 공배수 계산하기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5" name="Google Shape;1585;g3216f6815d3_0_244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86" name="Google Shape;1586;g3216f6815d3_0_244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587" name="Google Shape;1587;g3216f6815d3_0_244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g3216f6815d3_0_244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89" name="Google Shape;1589;g3216f6815d3_0_244"/>
          <p:cNvSpPr txBox="1">
            <a:spLocks noGrp="1"/>
          </p:cNvSpPr>
          <p:nvPr>
            <p:ph type="body" idx="1"/>
          </p:nvPr>
        </p:nvSpPr>
        <p:spPr>
          <a:xfrm>
            <a:off x="332925" y="1596125"/>
            <a:ext cx="8433388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두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정수를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입력받아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두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수의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최소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공배수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(LCM)를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계산하는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f(a, b)와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프로그램을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다음과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같이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설계하였다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     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안에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들어갈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재귀함수를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완성해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sp>
        <p:nvSpPr>
          <p:cNvPr id="1590" name="Google Shape;1590;g3216f6815d3_0_244"/>
          <p:cNvSpPr txBox="1"/>
          <p:nvPr/>
        </p:nvSpPr>
        <p:spPr>
          <a:xfrm>
            <a:off x="482999" y="10527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591" name="Google Shape;1591;g3216f6815d3_0_244"/>
          <p:cNvSpPr/>
          <p:nvPr/>
        </p:nvSpPr>
        <p:spPr>
          <a:xfrm>
            <a:off x="4024771" y="1985106"/>
            <a:ext cx="285300" cy="237900"/>
          </a:xfrm>
          <a:prstGeom prst="rect">
            <a:avLst/>
          </a:prstGeom>
          <a:solidFill>
            <a:srgbClr val="BFBFB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" name="Google Shape;265;p13"/>
          <p:cNvGrpSpPr/>
          <p:nvPr/>
        </p:nvGrpSpPr>
        <p:grpSpPr>
          <a:xfrm>
            <a:off x="1517183" y="2666548"/>
            <a:ext cx="790330" cy="319793"/>
            <a:chOff x="0" y="-1"/>
            <a:chExt cx="790329" cy="319791"/>
          </a:xfrm>
        </p:grpSpPr>
        <p:sp>
          <p:nvSpPr>
            <p:cNvPr id="14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670" y="3133295"/>
            <a:ext cx="7972714" cy="2892286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" name="Google Shape;1597;g3216f6815d3_0_262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598" name="Google Shape;1598;g3216f6815d3_0_262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최소 공배수 계산하기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9" name="Google Shape;1599;g3216f6815d3_0_262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0" name="Google Shape;1600;g3216f6815d3_0_262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601" name="Google Shape;1601;g3216f6815d3_0_262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2" name="Google Shape;1602;g3216f6815d3_0_262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03" name="Google Shape;1603;g3216f6815d3_0_262"/>
          <p:cNvSpPr txBox="1">
            <a:spLocks noGrp="1"/>
          </p:cNvSpPr>
          <p:nvPr>
            <p:ph type="body" idx="1"/>
          </p:nvPr>
        </p:nvSpPr>
        <p:spPr>
          <a:xfrm>
            <a:off x="332925" y="1596125"/>
            <a:ext cx="8284301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두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정수를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입력받아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두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수의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최소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공배수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(LCM)를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계산하는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f(a, b)와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프로그램을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다음과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같이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설계하였다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     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안에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들어갈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재귀함수를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완성해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sp>
        <p:nvSpPr>
          <p:cNvPr id="1604" name="Google Shape;1604;g3216f6815d3_0_262"/>
          <p:cNvSpPr txBox="1"/>
          <p:nvPr/>
        </p:nvSpPr>
        <p:spPr>
          <a:xfrm>
            <a:off x="482999" y="1052736"/>
            <a:ext cx="8400300" cy="44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268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재귀 구조를 활용한 문제 해결 </a:t>
            </a:r>
            <a:endParaRPr sz="2800" b="1" i="0" u="none" strike="noStrike" cap="none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605" name="Google Shape;1605;g3216f6815d3_0_262"/>
          <p:cNvSpPr/>
          <p:nvPr/>
        </p:nvSpPr>
        <p:spPr>
          <a:xfrm>
            <a:off x="4005339" y="1997057"/>
            <a:ext cx="285300" cy="237900"/>
          </a:xfrm>
          <a:prstGeom prst="rect">
            <a:avLst/>
          </a:prstGeom>
          <a:solidFill>
            <a:srgbClr val="BFBFB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" name="Google Shape;265;p13"/>
          <p:cNvGrpSpPr/>
          <p:nvPr/>
        </p:nvGrpSpPr>
        <p:grpSpPr>
          <a:xfrm>
            <a:off x="1517183" y="2666548"/>
            <a:ext cx="790330" cy="319793"/>
            <a:chOff x="0" y="-1"/>
            <a:chExt cx="790329" cy="319791"/>
          </a:xfrm>
        </p:grpSpPr>
        <p:sp>
          <p:nvSpPr>
            <p:cNvPr id="14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670" y="3133295"/>
            <a:ext cx="7972714" cy="2892286"/>
          </a:xfrm>
          <a:prstGeom prst="rect">
            <a:avLst/>
          </a:prstGeom>
        </p:spPr>
      </p:pic>
      <p:pic>
        <p:nvPicPr>
          <p:cNvPr id="1607" name="Google Shape;1607;g3216f6815d3_0_26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33670" y="3416466"/>
            <a:ext cx="2971669" cy="26091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" name="Google Shape;1612;g3216f6815d3_0_276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613" name="Google Shape;1613;g3216f6815d3_0_276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614" name="Google Shape;1614;g3216f6815d3_0_276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5" name="Google Shape;1615;g3216f6815d3_0_276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60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16" name="Google Shape;1616;g3216f6815d3_0_276"/>
          <p:cNvSpPr txBox="1"/>
          <p:nvPr/>
        </p:nvSpPr>
        <p:spPr>
          <a:xfrm>
            <a:off x="591345" y="1722472"/>
            <a:ext cx="8183400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진법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변환하기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: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어떤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10진수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자연수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k를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2진수로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표현하는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f(k)를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구조로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설계할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617" name="Google Shape;1617;g3216f6815d3_0_276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8" name="Google Shape;1618;g3216f6815d3_0_2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7275" y="2933172"/>
            <a:ext cx="2081450" cy="2956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9" name="Google Shape;1619;g3216f6815d3_0_27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37450" y="2599296"/>
            <a:ext cx="5209299" cy="20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209;p10"/>
          <p:cNvSpPr/>
          <p:nvPr/>
        </p:nvSpPr>
        <p:spPr>
          <a:xfrm>
            <a:off x="2922102" y="5021673"/>
            <a:ext cx="5225691" cy="1587849"/>
          </a:xfrm>
          <a:prstGeom prst="roundRect">
            <a:avLst>
              <a:gd name="adj" fmla="val 16667"/>
            </a:avLst>
          </a:prstGeom>
          <a:solidFill>
            <a:srgbClr val="C2C2D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210;p10" descr="그림 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56849" y="4623185"/>
            <a:ext cx="1561720" cy="7387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213;p10"/>
          <p:cNvSpPr txBox="1"/>
          <p:nvPr/>
        </p:nvSpPr>
        <p:spPr>
          <a:xfrm>
            <a:off x="3026901" y="5206721"/>
            <a:ext cx="495084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algn="just"/>
            <a:r>
              <a:rPr lang="ko-KR" altLang="en-US" sz="1200" dirty="0" smtClean="0">
                <a:latin typeface="+mj-ea"/>
                <a:ea typeface="+mj-ea"/>
              </a:rPr>
              <a:t>조건식의 </a:t>
            </a:r>
            <a:r>
              <a:rPr lang="ko-KR" altLang="en-US" sz="1200" dirty="0">
                <a:latin typeface="+mj-ea"/>
                <a:ea typeface="+mj-ea"/>
              </a:rPr>
              <a:t>범위를 다음과 같이 조금 바꾸면 더 간단히 만들 수도 있지만</a:t>
            </a:r>
            <a:r>
              <a:rPr lang="en-US" altLang="ko-KR" sz="1200" dirty="0">
                <a:latin typeface="+mj-ea"/>
                <a:ea typeface="+mj-ea"/>
              </a:rPr>
              <a:t>, 0</a:t>
            </a:r>
            <a:r>
              <a:rPr lang="ko-KR" altLang="en-US" sz="1200" dirty="0">
                <a:latin typeface="+mj-ea"/>
                <a:ea typeface="+mj-ea"/>
              </a:rPr>
              <a:t>에 대해서는 아무 값도 출력되지 않는다</a:t>
            </a:r>
            <a:r>
              <a:rPr lang="en-US" altLang="ko-KR" sz="1200" dirty="0">
                <a:latin typeface="+mj-ea"/>
                <a:ea typeface="+mj-ea"/>
              </a:rPr>
              <a:t>.</a:t>
            </a:r>
            <a:endParaRPr sz="12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106414" y="5698883"/>
            <a:ext cx="3925459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ko-KR" sz="1100" dirty="0" err="1" smtClean="0">
                <a:solidFill>
                  <a:srgbClr val="211D1E"/>
                </a:solidFill>
                <a:latin typeface="IDNAAN+D2Coding"/>
              </a:rPr>
              <a:t>def</a:t>
            </a:r>
            <a:r>
              <a:rPr lang="en-US" altLang="ko-KR" sz="1100" dirty="0" smtClean="0">
                <a:solidFill>
                  <a:srgbClr val="211D1E"/>
                </a:solidFill>
                <a:latin typeface="IDNAAN+D2Coding"/>
              </a:rPr>
              <a:t> </a:t>
            </a:r>
            <a:r>
              <a:rPr lang="en-US" altLang="ko-KR" sz="1100" dirty="0">
                <a:solidFill>
                  <a:srgbClr val="211D1E"/>
                </a:solidFill>
                <a:latin typeface="IDNAAN+D2Coding"/>
              </a:rPr>
              <a:t>f(k): </a:t>
            </a:r>
          </a:p>
          <a:p>
            <a:pPr algn="just"/>
            <a:r>
              <a:rPr lang="en-US" altLang="ko-KR" sz="1100" dirty="0" smtClean="0">
                <a:solidFill>
                  <a:srgbClr val="211D1E"/>
                </a:solidFill>
                <a:latin typeface="IDNAAN+D2Coding"/>
              </a:rPr>
              <a:t>  if </a:t>
            </a:r>
            <a:r>
              <a:rPr lang="en-US" altLang="ko-KR" sz="1100" dirty="0">
                <a:solidFill>
                  <a:srgbClr val="211D1E"/>
                </a:solidFill>
                <a:latin typeface="IDNAAN+D2Coding"/>
              </a:rPr>
              <a:t>k&gt;0: </a:t>
            </a:r>
          </a:p>
          <a:p>
            <a:pPr algn="just"/>
            <a:r>
              <a:rPr lang="en-US" altLang="ko-KR" sz="1100" dirty="0" smtClean="0">
                <a:solidFill>
                  <a:srgbClr val="211D1E"/>
                </a:solidFill>
                <a:latin typeface="ADZZTT+D2Coding"/>
              </a:rPr>
              <a:t>   f(k</a:t>
            </a:r>
            <a:r>
              <a:rPr lang="en-US" altLang="ko-KR" sz="1100" dirty="0">
                <a:solidFill>
                  <a:srgbClr val="211D1E"/>
                </a:solidFill>
                <a:latin typeface="ADZZTT+D2Coding"/>
              </a:rPr>
              <a:t>//2) </a:t>
            </a:r>
          </a:p>
          <a:p>
            <a:r>
              <a:rPr lang="en-US" altLang="ko-KR" sz="1100" dirty="0" smtClean="0">
                <a:solidFill>
                  <a:srgbClr val="211D1E"/>
                </a:solidFill>
                <a:latin typeface="IDNAAN+D2Coding"/>
              </a:rPr>
              <a:t>   print(k%2</a:t>
            </a:r>
            <a:r>
              <a:rPr lang="en-US" altLang="ko-KR" sz="1100" dirty="0">
                <a:solidFill>
                  <a:srgbClr val="211D1E"/>
                </a:solidFill>
                <a:latin typeface="IDNAAN+D2Coding"/>
              </a:rPr>
              <a:t>, end='')	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Google Shape;1625;g3216f6815d3_0_292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626" name="Google Shape;1626;g3216f6815d3_0_292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627" name="Google Shape;1627;g3216f6815d3_0_292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8" name="Google Shape;1628;g3216f6815d3_0_292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61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29" name="Google Shape;1629;g3216f6815d3_0_292"/>
          <p:cNvSpPr txBox="1"/>
          <p:nvPr/>
        </p:nvSpPr>
        <p:spPr>
          <a:xfrm>
            <a:off x="591345" y="1722472"/>
            <a:ext cx="8183400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키보드로부터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입력받은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값을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전달하는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부분을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추가하면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프로그램을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작성할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630" name="Google Shape;1630;g3216f6815d3_0_292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1" name="Google Shape;1631;g3216f6815d3_0_2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0675" y="2914126"/>
            <a:ext cx="3595250" cy="352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2" name="Google Shape;1632;g3216f6815d3_0_29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85700" y="3234872"/>
            <a:ext cx="4863274" cy="28852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7" name="Google Shape;1637;g3216f6815d3_0_307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638" name="Google Shape;1638;g3216f6815d3_0_307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k진법으로 바꾸어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9" name="Google Shape;1639;g3216f6815d3_0_307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40" name="Google Shape;1640;g3216f6815d3_0_307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641" name="Google Shape;1641;g3216f6815d3_0_307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2" name="Google Shape;1642;g3216f6815d3_0_307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43" name="Google Shape;1643;g3216f6815d3_0_307"/>
          <p:cNvSpPr txBox="1">
            <a:spLocks noGrp="1"/>
          </p:cNvSpPr>
          <p:nvPr>
            <p:ph type="body" idx="1"/>
          </p:nvPr>
        </p:nvSpPr>
        <p:spPr>
          <a:xfrm>
            <a:off x="332925" y="1748525"/>
            <a:ext cx="8234605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어떤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정수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n을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입력받아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k진법으로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바꾸어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출력하는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f(n, k)와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프로그램을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다음과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같이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설계하였다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 </a:t>
            </a:r>
            <a:r>
              <a:rPr 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     </a:t>
            </a:r>
            <a:r>
              <a:rPr lang="en-US" sz="1800" dirty="0" err="1" smtClean="0">
                <a:solidFill>
                  <a:srgbClr val="141413"/>
                </a:solidFill>
                <a:latin typeface="+mj-ea"/>
                <a:ea typeface="+mj-ea"/>
              </a:rPr>
              <a:t>안에</a:t>
            </a:r>
            <a:r>
              <a:rPr 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들어갈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코드를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완성해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sp>
        <p:nvSpPr>
          <p:cNvPr id="1644" name="Google Shape;1644;g3216f6815d3_0_307"/>
          <p:cNvSpPr txBox="1"/>
          <p:nvPr/>
        </p:nvSpPr>
        <p:spPr>
          <a:xfrm>
            <a:off x="482999" y="10527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645" name="Google Shape;1645;g3216f6815d3_0_307"/>
          <p:cNvSpPr/>
          <p:nvPr/>
        </p:nvSpPr>
        <p:spPr>
          <a:xfrm>
            <a:off x="3249119" y="2147975"/>
            <a:ext cx="285300" cy="237900"/>
          </a:xfrm>
          <a:prstGeom prst="rect">
            <a:avLst/>
          </a:prstGeom>
          <a:solidFill>
            <a:srgbClr val="BFBFB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6" name="Google Shape;1646;g3216f6815d3_0_30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7300" y="2899375"/>
            <a:ext cx="8172450" cy="3790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oogle Shape;265;p13"/>
          <p:cNvGrpSpPr/>
          <p:nvPr/>
        </p:nvGrpSpPr>
        <p:grpSpPr>
          <a:xfrm>
            <a:off x="1517183" y="2666548"/>
            <a:ext cx="790330" cy="319793"/>
            <a:chOff x="0" y="-1"/>
            <a:chExt cx="790329" cy="319791"/>
          </a:xfrm>
        </p:grpSpPr>
        <p:sp>
          <p:nvSpPr>
            <p:cNvPr id="13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1" name="Google Shape;1651;g3216f6815d3_0_322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652" name="Google Shape;1652;g3216f6815d3_0_322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k진법으로 바꾸어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3" name="Google Shape;1653;g3216f6815d3_0_322"/>
          <p:cNvSpPr txBox="1"/>
          <p:nvPr/>
        </p:nvSpPr>
        <p:spPr>
          <a:xfrm>
            <a:off x="2169449" y="116632"/>
            <a:ext cx="37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54" name="Google Shape;1654;g3216f6815d3_0_322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655" name="Google Shape;1655;g3216f6815d3_0_322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6" name="Google Shape;1656;g3216f6815d3_0_322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57" name="Google Shape;1657;g3216f6815d3_0_322"/>
          <p:cNvSpPr txBox="1">
            <a:spLocks noGrp="1"/>
          </p:cNvSpPr>
          <p:nvPr>
            <p:ph type="body" idx="1"/>
          </p:nvPr>
        </p:nvSpPr>
        <p:spPr>
          <a:xfrm>
            <a:off x="332924" y="1748525"/>
            <a:ext cx="8264424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어떤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정수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n을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입력받아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k진법으로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바꾸어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출력하는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f(n, k)와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프로그램을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다음과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같이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설계하였다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 </a:t>
            </a:r>
            <a:r>
              <a:rPr 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     </a:t>
            </a:r>
            <a:r>
              <a:rPr lang="en-US" sz="1800" dirty="0" err="1" smtClean="0">
                <a:solidFill>
                  <a:srgbClr val="141413"/>
                </a:solidFill>
                <a:latin typeface="+mj-ea"/>
                <a:ea typeface="+mj-ea"/>
              </a:rPr>
              <a:t>안에</a:t>
            </a:r>
            <a:r>
              <a:rPr lang="en-US" sz="1800" dirty="0" smtClean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들어갈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코드를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완성해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sp>
        <p:nvSpPr>
          <p:cNvPr id="1658" name="Google Shape;1658;g3216f6815d3_0_322"/>
          <p:cNvSpPr txBox="1"/>
          <p:nvPr/>
        </p:nvSpPr>
        <p:spPr>
          <a:xfrm>
            <a:off x="482999" y="1052736"/>
            <a:ext cx="8400300" cy="44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268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재귀 구조를 활용한 문제 해결 </a:t>
            </a:r>
            <a:endParaRPr sz="2800" b="1" i="0" u="none" strike="noStrike" cap="none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659" name="Google Shape;1659;g3216f6815d3_0_322"/>
          <p:cNvSpPr/>
          <p:nvPr/>
        </p:nvSpPr>
        <p:spPr>
          <a:xfrm>
            <a:off x="3239179" y="2147975"/>
            <a:ext cx="285300" cy="237900"/>
          </a:xfrm>
          <a:prstGeom prst="rect">
            <a:avLst/>
          </a:prstGeom>
          <a:solidFill>
            <a:srgbClr val="BFBFB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0" name="Google Shape;1660;g3216f6815d3_0_3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7300" y="2899375"/>
            <a:ext cx="8172450" cy="379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1" name="Google Shape;1661;g3216f6815d3_0_3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7300" y="3255150"/>
            <a:ext cx="2735475" cy="3389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oogle Shape;265;p13"/>
          <p:cNvGrpSpPr/>
          <p:nvPr/>
        </p:nvGrpSpPr>
        <p:grpSpPr>
          <a:xfrm>
            <a:off x="1517183" y="2666548"/>
            <a:ext cx="790330" cy="319793"/>
            <a:chOff x="0" y="-1"/>
            <a:chExt cx="790329" cy="319791"/>
          </a:xfrm>
        </p:grpSpPr>
        <p:sp>
          <p:nvSpPr>
            <p:cNvPr id="14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Google Shape;1666;g3216f6815d3_0_337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667" name="Google Shape;1667;g3216f6815d3_0_337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668" name="Google Shape;1668;g3216f6815d3_0_337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9" name="Google Shape;1669;g3216f6815d3_0_337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62~63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70" name="Google Shape;1670;g3216f6815d3_0_337"/>
          <p:cNvSpPr txBox="1"/>
          <p:nvPr/>
        </p:nvSpPr>
        <p:spPr>
          <a:xfrm>
            <a:off x="437275" y="1722475"/>
            <a:ext cx="8424168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조합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계산하기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: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서로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물건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세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가지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중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고르는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순서와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상관없이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두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가지를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고를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가짓수는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4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3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C</a:t>
            </a:r>
            <a:r>
              <a:rPr lang="en-US" sz="14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2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로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표현할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671" name="Google Shape;1671;g3216f6815d3_0_337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72" name="Google Shape;1672;g3216f6815d3_0_3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5272" y="2802681"/>
            <a:ext cx="3881500" cy="2262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3" name="Google Shape;1673;g3216f6815d3_0_3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44507" y="3985018"/>
            <a:ext cx="5204474" cy="22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" name="Google Shape;1678;g3216f6815d3_0_352"/>
          <p:cNvSpPr txBox="1">
            <a:spLocks noGrp="1"/>
          </p:cNvSpPr>
          <p:nvPr>
            <p:ph type="body" idx="1"/>
          </p:nvPr>
        </p:nvSpPr>
        <p:spPr>
          <a:xfrm>
            <a:off x="437279" y="1012980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679" name="Google Shape;1679;g3216f6815d3_0_352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680" name="Google Shape;1680;g3216f6815d3_0_352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1" name="Google Shape;1681;g3216f6815d3_0_352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82" name="Google Shape;1682;g3216f6815d3_0_352"/>
          <p:cNvSpPr txBox="1"/>
          <p:nvPr/>
        </p:nvSpPr>
        <p:spPr>
          <a:xfrm>
            <a:off x="437275" y="1563921"/>
            <a:ext cx="8645700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키보드로부터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입력받은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값을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전달하는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부분을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추가하면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프로그램을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작성할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683" name="Google Shape;1683;g3216f6815d3_0_352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4" name="Google Shape;1684;g3216f6815d3_0_3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7275" y="2333725"/>
            <a:ext cx="3491031" cy="443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5" name="Google Shape;1685;g3216f6815d3_0_3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28250" y="2847575"/>
            <a:ext cx="4910900" cy="316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59"/>
          <p:cNvSpPr txBox="1">
            <a:spLocks noGrp="1"/>
          </p:cNvSpPr>
          <p:nvPr>
            <p:ph type="body" idx="1"/>
          </p:nvPr>
        </p:nvSpPr>
        <p:spPr>
          <a:xfrm>
            <a:off x="371644" y="2602226"/>
            <a:ext cx="8491177" cy="2880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Font typeface="Wingdings" panose="05000000000000000000" pitchFamily="2" charset="2"/>
              <a:buChar char="§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관계를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이용하는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정의할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dirty="0">
              <a:latin typeface="+mj-ea"/>
              <a:ea typeface="+mj-ea"/>
            </a:endParaRPr>
          </a:p>
          <a:p>
            <a:pPr lvl="0" indent="-457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Wingdings" panose="05000000000000000000" pitchFamily="2" charset="2"/>
              <a:buChar char="§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함수의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호출과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복귀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과정을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설명할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dirty="0">
              <a:latin typeface="+mj-ea"/>
              <a:ea typeface="+mj-ea"/>
            </a:endParaRPr>
          </a:p>
        </p:txBody>
      </p:sp>
      <p:sp>
        <p:nvSpPr>
          <p:cNvPr id="844" name="Google Shape;844;p59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정의와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59"/>
          <p:cNvSpPr txBox="1"/>
          <p:nvPr/>
        </p:nvSpPr>
        <p:spPr>
          <a:xfrm>
            <a:off x="45719" y="1690937"/>
            <a:ext cx="9052561" cy="669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4183CB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3600" b="1" i="0" u="none" strike="noStrike" cap="none">
                <a:solidFill>
                  <a:srgbClr val="4183C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학습 목표</a:t>
            </a:r>
            <a:r>
              <a:rPr lang="en-US" sz="3600" b="1" i="0" u="none" strike="noStrike" cap="none">
                <a:solidFill>
                  <a:srgbClr val="4183CB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6" name="Google Shape;846;p59"/>
          <p:cNvGrpSpPr/>
          <p:nvPr/>
        </p:nvGrpSpPr>
        <p:grpSpPr>
          <a:xfrm>
            <a:off x="7972328" y="333028"/>
            <a:ext cx="977857" cy="294643"/>
            <a:chOff x="0" y="0"/>
            <a:chExt cx="977856" cy="294641"/>
          </a:xfrm>
        </p:grpSpPr>
        <p:sp>
          <p:nvSpPr>
            <p:cNvPr id="847" name="Google Shape;847;p59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8" name="Google Shape;848;p59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Google Shape;1690;g3216f6815d3_0_366"/>
          <p:cNvSpPr txBox="1">
            <a:spLocks noGrp="1"/>
          </p:cNvSpPr>
          <p:nvPr>
            <p:ph type="body" idx="1"/>
          </p:nvPr>
        </p:nvSpPr>
        <p:spPr>
          <a:xfrm>
            <a:off x="437279" y="993102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691" name="Google Shape;1691;g3216f6815d3_0_366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692" name="Google Shape;1692;g3216f6815d3_0_366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3" name="Google Shape;1693;g3216f6815d3_0_366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4" name="Google Shape;1694;g3216f6815d3_0_366"/>
          <p:cNvSpPr txBox="1"/>
          <p:nvPr/>
        </p:nvSpPr>
        <p:spPr>
          <a:xfrm>
            <a:off x="437275" y="1513225"/>
            <a:ext cx="8209768" cy="1260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조합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계산하기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: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따라서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서로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n개의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물건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중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r개를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순서와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상관없이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고를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가짓수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f(n, r)을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구조로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설계할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695" name="Google Shape;1695;g3216f6815d3_0_366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96" name="Google Shape;1696;g3216f6815d3_0_3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7666" y="2953168"/>
            <a:ext cx="5996306" cy="3139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Google Shape;1690;g3216f6815d3_0_366"/>
          <p:cNvSpPr txBox="1">
            <a:spLocks noGrp="1"/>
          </p:cNvSpPr>
          <p:nvPr>
            <p:ph type="body" idx="1"/>
          </p:nvPr>
        </p:nvSpPr>
        <p:spPr>
          <a:xfrm>
            <a:off x="437279" y="993102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691" name="Google Shape;1691;g3216f6815d3_0_366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692" name="Google Shape;1692;g3216f6815d3_0_366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3" name="Google Shape;1693;g3216f6815d3_0_366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64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5" name="Google Shape;1695;g3216f6815d3_0_366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209;p10"/>
          <p:cNvSpPr/>
          <p:nvPr/>
        </p:nvSpPr>
        <p:spPr>
          <a:xfrm>
            <a:off x="809388" y="1947515"/>
            <a:ext cx="7569299" cy="3827119"/>
          </a:xfrm>
          <a:prstGeom prst="roundRect">
            <a:avLst>
              <a:gd name="adj" fmla="val 8063"/>
            </a:avLst>
          </a:prstGeom>
          <a:solidFill>
            <a:srgbClr val="C2C2D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210;p10" descr="그림 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4280" y="1535534"/>
            <a:ext cx="1561720" cy="7387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직사각형 1"/>
          <p:cNvSpPr/>
          <p:nvPr/>
        </p:nvSpPr>
        <p:spPr>
          <a:xfrm>
            <a:off x="934279" y="2255627"/>
            <a:ext cx="372717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dirty="0" smtClean="0">
                <a:solidFill>
                  <a:srgbClr val="211D1E"/>
                </a:solidFill>
                <a:latin typeface="+mj-ea"/>
                <a:ea typeface="+mj-ea"/>
              </a:rPr>
              <a:t>앞의 </a:t>
            </a:r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재귀 함수에서는 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4</a:t>
            </a:r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개의 조건식으로 정확한 값을 계산할 수 있다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</a:p>
          <a:p>
            <a:pPr algn="just"/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재귀 함수가 호출되는 형태를 이진 트리 형태로 그려 분해하다 보면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최소로 필요한 조건 식을 비교적 쉽게 알아낼 수 있다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</a:p>
          <a:p>
            <a:pPr algn="just" latinLnBrk="1"/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예를 들어 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f(4, 2)</a:t>
            </a:r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의 계산 과정을 그림처럼 분해하면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모두 고르거나 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1</a:t>
            </a:r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개만 고르는 경우로 모두 분해될 수 있으므로 두 가지 조건식이 필 요하다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그리고 주어진 것보다 더 많이 고르는 경우를 계산하는 조건식과 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0</a:t>
            </a:r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개를 고르는 경우 를 계산하는 조건식을 더 추가하면 된다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r>
              <a:rPr lang="ko-KR" altLang="en-US" dirty="0">
                <a:solidFill>
                  <a:srgbClr val="211D1E"/>
                </a:solidFill>
                <a:latin typeface="+mj-ea"/>
                <a:ea typeface="+mj-ea"/>
              </a:rPr>
              <a:t>여러 개의 조건식을 검사하는 재귀 함수를 설계할 때 는 조건식의 검사 순서가 바뀌어도 문제가 생기 지 않는지 주의 깊게 생각해야 한다</a:t>
            </a:r>
            <a:r>
              <a:rPr lang="en-US" altLang="ko-KR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endParaRPr lang="ko-KR" altLang="en-US" dirty="0">
              <a:latin typeface="+mj-ea"/>
              <a:ea typeface="+mj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488" y="2727441"/>
            <a:ext cx="3315163" cy="226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1279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2" name="Google Shape;1702;g3216f6815d3_0_380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703" name="Google Shape;1703;g3216f6815d3_0_380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중복 조합 계산하기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4" name="Google Shape;1704;g3216f6815d3_0_380"/>
          <p:cNvSpPr txBox="1"/>
          <p:nvPr/>
        </p:nvSpPr>
        <p:spPr>
          <a:xfrm>
            <a:off x="2122500" y="116625"/>
            <a:ext cx="464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05" name="Google Shape;1705;g3216f6815d3_0_380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706" name="Google Shape;1706;g3216f6815d3_0_380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7" name="Google Shape;1707;g3216f6815d3_0_380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08" name="Google Shape;1708;g3216f6815d3_0_380"/>
          <p:cNvSpPr txBox="1">
            <a:spLocks noGrp="1"/>
          </p:cNvSpPr>
          <p:nvPr>
            <p:ph type="body" idx="1"/>
          </p:nvPr>
        </p:nvSpPr>
        <p:spPr>
          <a:xfrm>
            <a:off x="332925" y="1519925"/>
            <a:ext cx="8585921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서로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다른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n개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중에서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중복해서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r개를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고를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수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있는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모든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경우의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가짓수를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계산하는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f(n, r)과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프로그램을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다음과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같이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설계하였다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의미를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생각하여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    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안에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들어갈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완성해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sp>
        <p:nvSpPr>
          <p:cNvPr id="1709" name="Google Shape;1709;g3216f6815d3_0_380"/>
          <p:cNvSpPr txBox="1"/>
          <p:nvPr/>
        </p:nvSpPr>
        <p:spPr>
          <a:xfrm>
            <a:off x="482999" y="1032858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710" name="Google Shape;1710;g3216f6815d3_0_380"/>
          <p:cNvSpPr/>
          <p:nvPr/>
        </p:nvSpPr>
        <p:spPr>
          <a:xfrm>
            <a:off x="1033747" y="2221994"/>
            <a:ext cx="285300" cy="237900"/>
          </a:xfrm>
          <a:prstGeom prst="rect">
            <a:avLst/>
          </a:prstGeom>
          <a:solidFill>
            <a:srgbClr val="BFBFB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999" y="2777067"/>
            <a:ext cx="8846057" cy="3637471"/>
          </a:xfrm>
          <a:prstGeom prst="rect">
            <a:avLst/>
          </a:prstGeom>
        </p:spPr>
      </p:pic>
      <p:grpSp>
        <p:nvGrpSpPr>
          <p:cNvPr id="12" name="Google Shape;265;p13"/>
          <p:cNvGrpSpPr/>
          <p:nvPr/>
        </p:nvGrpSpPr>
        <p:grpSpPr>
          <a:xfrm>
            <a:off x="1517183" y="2666548"/>
            <a:ext cx="790330" cy="319793"/>
            <a:chOff x="0" y="-1"/>
            <a:chExt cx="790329" cy="319791"/>
          </a:xfrm>
        </p:grpSpPr>
        <p:sp>
          <p:nvSpPr>
            <p:cNvPr id="13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6" name="Google Shape;1716;g3216f6815d3_0_396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717" name="Google Shape;1717;g3216f6815d3_0_396"/>
          <p:cNvSpPr txBox="1"/>
          <p:nvPr/>
        </p:nvSpPr>
        <p:spPr>
          <a:xfrm>
            <a:off x="2745511" y="116632"/>
            <a:ext cx="5669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중복 조합 계산하기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8" name="Google Shape;1718;g3216f6815d3_0_396"/>
          <p:cNvSpPr txBox="1"/>
          <p:nvPr/>
        </p:nvSpPr>
        <p:spPr>
          <a:xfrm>
            <a:off x="2122500" y="116625"/>
            <a:ext cx="464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19" name="Google Shape;1719;g3216f6815d3_0_396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720" name="Google Shape;1720;g3216f6815d3_0_396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1" name="Google Shape;1721;g3216f6815d3_0_396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22" name="Google Shape;1722;g3216f6815d3_0_396"/>
          <p:cNvSpPr txBox="1">
            <a:spLocks noGrp="1"/>
          </p:cNvSpPr>
          <p:nvPr>
            <p:ph type="body" idx="1"/>
          </p:nvPr>
        </p:nvSpPr>
        <p:spPr>
          <a:xfrm>
            <a:off x="332925" y="1519925"/>
            <a:ext cx="8550374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서로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다른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n개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중에서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중복해서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r개를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고를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수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있는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모든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경우의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가짓수를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계산하는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f(n, r)과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프로그램을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다음과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같이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설계하였다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의미를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생각하여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    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안에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들어갈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함수를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완성해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sp>
        <p:nvSpPr>
          <p:cNvPr id="1723" name="Google Shape;1723;g3216f6815d3_0_396"/>
          <p:cNvSpPr txBox="1"/>
          <p:nvPr/>
        </p:nvSpPr>
        <p:spPr>
          <a:xfrm>
            <a:off x="482999" y="10527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724" name="Google Shape;1724;g3216f6815d3_0_396"/>
          <p:cNvSpPr/>
          <p:nvPr/>
        </p:nvSpPr>
        <p:spPr>
          <a:xfrm>
            <a:off x="1033747" y="2234908"/>
            <a:ext cx="285300" cy="237900"/>
          </a:xfrm>
          <a:prstGeom prst="rect">
            <a:avLst/>
          </a:prstGeom>
          <a:solidFill>
            <a:srgbClr val="BFBFB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999" y="2777067"/>
            <a:ext cx="8846057" cy="3637471"/>
          </a:xfrm>
          <a:prstGeom prst="rect">
            <a:avLst/>
          </a:prstGeom>
        </p:spPr>
      </p:pic>
      <p:grpSp>
        <p:nvGrpSpPr>
          <p:cNvPr id="13" name="Google Shape;265;p13"/>
          <p:cNvGrpSpPr/>
          <p:nvPr/>
        </p:nvGrpSpPr>
        <p:grpSpPr>
          <a:xfrm>
            <a:off x="1517183" y="2666548"/>
            <a:ext cx="790330" cy="319793"/>
            <a:chOff x="0" y="-1"/>
            <a:chExt cx="790329" cy="319791"/>
          </a:xfrm>
        </p:grpSpPr>
        <p:sp>
          <p:nvSpPr>
            <p:cNvPr id="14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726" name="Google Shape;1726;g3216f6815d3_0_39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08082" y="4595802"/>
            <a:ext cx="1067570" cy="291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Google Shape;1731;g3216f6815d3_0_412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732" name="Google Shape;1732;g3216f6815d3_0_412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733" name="Google Shape;1733;g3216f6815d3_0_412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4" name="Google Shape;1734;g3216f6815d3_0_412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35" name="Google Shape;1735;g3216f6815d3_0_412"/>
          <p:cNvSpPr txBox="1"/>
          <p:nvPr/>
        </p:nvSpPr>
        <p:spPr>
          <a:xfrm>
            <a:off x="437275" y="1493875"/>
            <a:ext cx="8645700" cy="203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하노이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탑: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3개의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기둥과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각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기둥에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꽂을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크기가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원판들이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있는데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몇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가지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조건을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두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지키면서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한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기둥에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쌓여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원판들을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기둥으로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옮겨야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한다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퍼즐의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목표는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주어진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규칙을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모두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지키면서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최소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횟수로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움직여서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모든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원판을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다른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기둥으로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이동시키는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방법을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알아내는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것이다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736" name="Google Shape;1736;g3216f6815d3_0_412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39" name="Google Shape;1739;g3216f6815d3_0_4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57960" y="5579165"/>
            <a:ext cx="5451426" cy="109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108" y="3493190"/>
            <a:ext cx="3994764" cy="208597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272" y="3532854"/>
            <a:ext cx="3972998" cy="2006646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" name="Google Shape;1744;g3216f6815d3_0_427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재귀 구조를 활용한 문제 해결 </a:t>
            </a:r>
            <a:endParaRPr/>
          </a:p>
        </p:txBody>
      </p:sp>
      <p:grpSp>
        <p:nvGrpSpPr>
          <p:cNvPr id="1745" name="Google Shape;1745;g3216f6815d3_0_427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746" name="Google Shape;1746;g3216f6815d3_0_427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g3216f6815d3_0_427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48" name="Google Shape;1748;g3216f6815d3_0_427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9" name="Google Shape;1749;g3216f6815d3_0_4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4147" y="1654144"/>
            <a:ext cx="6219825" cy="157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0" name="Google Shape;1750;g3216f6815d3_0_4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03456" y="3366677"/>
            <a:ext cx="6410325" cy="323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5" name="Google Shape;1755;g3216f6815d3_0_441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756" name="Google Shape;1756;g3216f6815d3_0_441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757" name="Google Shape;1757;g3216f6815d3_0_441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8" name="Google Shape;1758;g3216f6815d3_0_441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66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9" name="Google Shape;1759;g3216f6815d3_0_441"/>
          <p:cNvSpPr txBox="1"/>
          <p:nvPr/>
        </p:nvSpPr>
        <p:spPr>
          <a:xfrm>
            <a:off x="437275" y="1722150"/>
            <a:ext cx="8645700" cy="1260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1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하노이</a:t>
            </a:r>
            <a:r>
              <a:rPr lang="en-US" sz="2200" b="1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탑: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따라서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n개의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원판을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s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기둥에서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시작해서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t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기둥으로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w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기둥을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이용해서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이동시키는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방법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f(n, s, t, w)를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구조로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설계할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760" name="Google Shape;1760;g3216f6815d3_0_441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1" name="Google Shape;1761;g3216f6815d3_0_4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278" y="3369775"/>
            <a:ext cx="8149701" cy="216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6" name="Google Shape;1766;g3216f6815d3_0_456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5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1767" name="Google Shape;1767;g3216f6815d3_0_456"/>
          <p:cNvGrpSpPr/>
          <p:nvPr/>
        </p:nvGrpSpPr>
        <p:grpSpPr>
          <a:xfrm>
            <a:off x="7970981" y="331189"/>
            <a:ext cx="978000" cy="292500"/>
            <a:chOff x="0" y="0"/>
            <a:chExt cx="978000" cy="292500"/>
          </a:xfrm>
        </p:grpSpPr>
        <p:sp>
          <p:nvSpPr>
            <p:cNvPr id="1768" name="Google Shape;1768;g3216f6815d3_0_456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9" name="Google Shape;1769;g3216f6815d3_0_456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70" name="Google Shape;1770;g3216f6815d3_0_456"/>
          <p:cNvSpPr txBox="1"/>
          <p:nvPr/>
        </p:nvSpPr>
        <p:spPr>
          <a:xfrm>
            <a:off x="437275" y="1722150"/>
            <a:ext cx="8424168" cy="87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457200" marR="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키보드로부터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입력받은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값을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재귀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함수로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전달하는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부분을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추가하면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다음과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같은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프로그램을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작성할</a:t>
            </a:r>
            <a:r>
              <a:rPr lang="en-US" sz="2200" b="0" i="0" u="none" strike="noStrike" cap="none" dirty="0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 수 </a:t>
            </a:r>
            <a:r>
              <a:rPr lang="en-US" sz="2200" b="0" i="0" u="none" strike="noStrike" cap="none" dirty="0" err="1">
                <a:solidFill>
                  <a:srgbClr val="141413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endParaRPr sz="2200" b="0" i="0" u="none" strike="noStrike" cap="none" dirty="0">
              <a:solidFill>
                <a:srgbClr val="141413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771" name="Google Shape;1771;g3216f6815d3_0_456"/>
          <p:cNvSpPr txBox="1"/>
          <p:nvPr/>
        </p:nvSpPr>
        <p:spPr>
          <a:xfrm>
            <a:off x="585272" y="116632"/>
            <a:ext cx="6848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반복 구조와 재귀 구조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2" name="Google Shape;1772;g3216f6815d3_0_4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5733" y="2894800"/>
            <a:ext cx="3781425" cy="283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3" name="Google Shape;1773;g3216f6815d3_0_4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8175" y="2704550"/>
            <a:ext cx="4580611" cy="401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8" name="Google Shape;1778;g3216f6815d3_0_487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779" name="Google Shape;1779;g3216f6815d3_0_487"/>
          <p:cNvSpPr txBox="1"/>
          <p:nvPr/>
        </p:nvSpPr>
        <p:spPr>
          <a:xfrm>
            <a:off x="2745511" y="116632"/>
            <a:ext cx="56691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하노이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탑 </a:t>
            </a: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퍼즐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최소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이동횟수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계산하기</a:t>
            </a:r>
            <a:endParaRPr sz="2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0" name="Google Shape;1780;g3216f6815d3_0_487"/>
          <p:cNvSpPr txBox="1"/>
          <p:nvPr/>
        </p:nvSpPr>
        <p:spPr>
          <a:xfrm>
            <a:off x="2122500" y="116625"/>
            <a:ext cx="464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1" name="Google Shape;1781;g3216f6815d3_0_487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782" name="Google Shape;1782;g3216f6815d3_0_487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3" name="Google Shape;1783;g3216f6815d3_0_487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84" name="Google Shape;1784;g3216f6815d3_0_487"/>
          <p:cNvSpPr txBox="1">
            <a:spLocks noGrp="1"/>
          </p:cNvSpPr>
          <p:nvPr>
            <p:ph type="body" idx="1"/>
          </p:nvPr>
        </p:nvSpPr>
        <p:spPr>
          <a:xfrm>
            <a:off x="332924" y="1291325"/>
            <a:ext cx="8673459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n개의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원판과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3개(A, B, C)의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기둥으로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이루어진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하노이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탑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퍼즐에서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n개의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원판을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A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기둥에서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C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기둥으로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모두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옮기기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위하여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필요한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최소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원판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이동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횟수를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출력하는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프로그램을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재귀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구조를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사용하여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설계해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보자</a:t>
            </a:r>
            <a:r>
              <a:rPr lang="en-US" sz="1800" dirty="0">
                <a:solidFill>
                  <a:srgbClr val="141413"/>
                </a:solidFill>
                <a:latin typeface="+mj-ea"/>
                <a:ea typeface="+mj-ea"/>
              </a:rPr>
              <a:t>.</a:t>
            </a:r>
            <a:endParaRPr sz="1800" dirty="0">
              <a:solidFill>
                <a:srgbClr val="141413"/>
              </a:solidFill>
              <a:latin typeface="+mj-ea"/>
              <a:ea typeface="+mj-ea"/>
            </a:endParaRPr>
          </a:p>
        </p:txBody>
      </p:sp>
      <p:sp>
        <p:nvSpPr>
          <p:cNvPr id="1785" name="Google Shape;1785;g3216f6815d3_0_487"/>
          <p:cNvSpPr txBox="1"/>
          <p:nvPr/>
        </p:nvSpPr>
        <p:spPr>
          <a:xfrm>
            <a:off x="482999" y="8241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aphicFrame>
        <p:nvGraphicFramePr>
          <p:cNvPr id="1786" name="Google Shape;1786;g3216f6815d3_0_487"/>
          <p:cNvGraphicFramePr/>
          <p:nvPr/>
        </p:nvGraphicFramePr>
        <p:xfrm>
          <a:off x="1232816" y="2712461"/>
          <a:ext cx="7344825" cy="393193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08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09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10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11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12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13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14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 dirty="0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787" name="Google Shape;1787;g3216f6815d3_0_487"/>
          <p:cNvGrpSpPr/>
          <p:nvPr/>
        </p:nvGrpSpPr>
        <p:grpSpPr>
          <a:xfrm>
            <a:off x="1232816" y="2381020"/>
            <a:ext cx="1224000" cy="387380"/>
            <a:chOff x="0" y="0"/>
            <a:chExt cx="1224000" cy="387380"/>
          </a:xfrm>
        </p:grpSpPr>
        <p:sp>
          <p:nvSpPr>
            <p:cNvPr id="1788" name="Google Shape;1788;g3216f6815d3_0_487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9" name="Google Shape;1789;g3216f6815d3_0_487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" name="Google Shape;265;p13"/>
          <p:cNvGrpSpPr/>
          <p:nvPr/>
        </p:nvGrpSpPr>
        <p:grpSpPr>
          <a:xfrm>
            <a:off x="2520616" y="2381020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4" name="Google Shape;1794;g3216f6815d3_0_503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3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1795" name="Google Shape;1795;g3216f6815d3_0_503"/>
          <p:cNvSpPr txBox="1"/>
          <p:nvPr/>
        </p:nvSpPr>
        <p:spPr>
          <a:xfrm>
            <a:off x="2745511" y="116632"/>
            <a:ext cx="56691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하노이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탑 </a:t>
            </a: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퍼즐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최소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이동횟수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3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계산하기</a:t>
            </a:r>
            <a:endParaRPr sz="2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6" name="Google Shape;1796;g3216f6815d3_0_503"/>
          <p:cNvSpPr txBox="1"/>
          <p:nvPr/>
        </p:nvSpPr>
        <p:spPr>
          <a:xfrm>
            <a:off x="2122500" y="116625"/>
            <a:ext cx="464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97" name="Google Shape;1797;g3216f6815d3_0_503"/>
          <p:cNvGrpSpPr/>
          <p:nvPr/>
        </p:nvGrpSpPr>
        <p:grpSpPr>
          <a:xfrm>
            <a:off x="8028384" y="255505"/>
            <a:ext cx="978000" cy="292500"/>
            <a:chOff x="0" y="0"/>
            <a:chExt cx="978000" cy="292500"/>
          </a:xfrm>
        </p:grpSpPr>
        <p:sp>
          <p:nvSpPr>
            <p:cNvPr id="1798" name="Google Shape;1798;g3216f6815d3_0_503"/>
            <p:cNvSpPr/>
            <p:nvPr/>
          </p:nvSpPr>
          <p:spPr>
            <a:xfrm>
              <a:off x="0" y="5142"/>
              <a:ext cx="978000" cy="284400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4313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9" name="Google Shape;1799;g3216f6815d3_0_503"/>
            <p:cNvSpPr txBox="1"/>
            <p:nvPr/>
          </p:nvSpPr>
          <p:spPr>
            <a:xfrm>
              <a:off x="87362" y="0"/>
              <a:ext cx="8031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00" name="Google Shape;1800;g3216f6815d3_0_503"/>
          <p:cNvSpPr txBox="1">
            <a:spLocks noGrp="1"/>
          </p:cNvSpPr>
          <p:nvPr>
            <p:ph type="body" idx="1"/>
          </p:nvPr>
        </p:nvSpPr>
        <p:spPr>
          <a:xfrm>
            <a:off x="332924" y="1291325"/>
            <a:ext cx="8673459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Helvetica Neue"/>
              <a:buChar char="●"/>
            </a:pPr>
            <a:r>
              <a:rPr lang="en-US" sz="1800" dirty="0" err="1">
                <a:solidFill>
                  <a:srgbClr val="141413"/>
                </a:solidFill>
              </a:rPr>
              <a:t>n개의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원판과</a:t>
            </a:r>
            <a:r>
              <a:rPr lang="en-US" sz="1800" dirty="0">
                <a:solidFill>
                  <a:srgbClr val="141413"/>
                </a:solidFill>
              </a:rPr>
              <a:t> 3개(A, B, C)의 </a:t>
            </a:r>
            <a:r>
              <a:rPr lang="en-US" sz="1800" dirty="0" err="1">
                <a:solidFill>
                  <a:srgbClr val="141413"/>
                </a:solidFill>
              </a:rPr>
              <a:t>기둥으로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이루어진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하노이</a:t>
            </a:r>
            <a:r>
              <a:rPr lang="en-US" sz="1800" dirty="0">
                <a:solidFill>
                  <a:srgbClr val="141413"/>
                </a:solidFill>
              </a:rPr>
              <a:t> 탑 </a:t>
            </a:r>
            <a:r>
              <a:rPr lang="en-US" sz="1800" dirty="0" err="1">
                <a:solidFill>
                  <a:srgbClr val="141413"/>
                </a:solidFill>
              </a:rPr>
              <a:t>퍼즐에서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n개의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원판을</a:t>
            </a:r>
            <a:r>
              <a:rPr lang="en-US" sz="1800" dirty="0">
                <a:solidFill>
                  <a:srgbClr val="141413"/>
                </a:solidFill>
              </a:rPr>
              <a:t> A </a:t>
            </a:r>
            <a:r>
              <a:rPr lang="en-US" sz="1800" dirty="0" err="1">
                <a:solidFill>
                  <a:srgbClr val="141413"/>
                </a:solidFill>
              </a:rPr>
              <a:t>기둥에서</a:t>
            </a:r>
            <a:r>
              <a:rPr lang="en-US" sz="1800" dirty="0">
                <a:solidFill>
                  <a:srgbClr val="141413"/>
                </a:solidFill>
              </a:rPr>
              <a:t> C </a:t>
            </a:r>
            <a:r>
              <a:rPr lang="en-US" sz="1800" dirty="0" err="1">
                <a:solidFill>
                  <a:srgbClr val="141413"/>
                </a:solidFill>
              </a:rPr>
              <a:t>기둥으로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모두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옮기기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위하여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필요한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최소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원판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이동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횟수를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출력하는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프로그램을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재귀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구조를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  <a:latin typeface="+mj-ea"/>
                <a:ea typeface="+mj-ea"/>
              </a:rPr>
              <a:t>사용하여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설계해</a:t>
            </a:r>
            <a:r>
              <a:rPr lang="en-US" sz="1800" dirty="0">
                <a:solidFill>
                  <a:srgbClr val="141413"/>
                </a:solidFill>
              </a:rPr>
              <a:t> </a:t>
            </a:r>
            <a:r>
              <a:rPr lang="en-US" sz="1800" dirty="0" err="1">
                <a:solidFill>
                  <a:srgbClr val="141413"/>
                </a:solidFill>
              </a:rPr>
              <a:t>보자</a:t>
            </a:r>
            <a:r>
              <a:rPr lang="en-US" sz="1800" dirty="0">
                <a:solidFill>
                  <a:srgbClr val="141413"/>
                </a:solidFill>
              </a:rPr>
              <a:t>.</a:t>
            </a:r>
            <a:endParaRPr sz="1800" dirty="0">
              <a:solidFill>
                <a:srgbClr val="141413"/>
              </a:solidFill>
            </a:endParaRPr>
          </a:p>
        </p:txBody>
      </p:sp>
      <p:sp>
        <p:nvSpPr>
          <p:cNvPr id="1801" name="Google Shape;1801;g3216f6815d3_0_503"/>
          <p:cNvSpPr txBox="1"/>
          <p:nvPr/>
        </p:nvSpPr>
        <p:spPr>
          <a:xfrm>
            <a:off x="482999" y="824136"/>
            <a:ext cx="8400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8"/>
              <a:buFont typeface="Noto Sans Symbols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구조를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활용한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문제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해결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aphicFrame>
        <p:nvGraphicFramePr>
          <p:cNvPr id="1802" name="Google Shape;1802;g3216f6815d3_0_503"/>
          <p:cNvGraphicFramePr/>
          <p:nvPr/>
        </p:nvGraphicFramePr>
        <p:xfrm>
          <a:off x="1232816" y="2712461"/>
          <a:ext cx="7344825" cy="393193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8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08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09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10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11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12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13</a:t>
                      </a:r>
                      <a:endParaRPr sz="18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14</a:t>
                      </a:r>
                      <a:endParaRPr sz="1800" b="1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cnt = 0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f(n, s, t, w):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global cnt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if n&gt;=1: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f(n-1, s, w, t)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cnt = cnt+1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f(n-1, w, t, s)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n, a, b, c = input().split()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n = int(n)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f(n, a, b, c)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print(cnt)</a:t>
                      </a:r>
                      <a:endParaRPr sz="18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803" name="Google Shape;1803;g3216f6815d3_0_503"/>
          <p:cNvGrpSpPr/>
          <p:nvPr/>
        </p:nvGrpSpPr>
        <p:grpSpPr>
          <a:xfrm>
            <a:off x="1232816" y="2381020"/>
            <a:ext cx="1224000" cy="387380"/>
            <a:chOff x="0" y="0"/>
            <a:chExt cx="1224000" cy="387380"/>
          </a:xfrm>
        </p:grpSpPr>
        <p:sp>
          <p:nvSpPr>
            <p:cNvPr id="1804" name="Google Shape;1804;g3216f6815d3_0_503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5" name="Google Shape;1805;g3216f6815d3_0_503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" name="Google Shape;265;p13"/>
          <p:cNvGrpSpPr/>
          <p:nvPr/>
        </p:nvGrpSpPr>
        <p:grpSpPr>
          <a:xfrm>
            <a:off x="2520616" y="2381020"/>
            <a:ext cx="790330" cy="319793"/>
            <a:chOff x="0" y="-1"/>
            <a:chExt cx="790329" cy="319791"/>
          </a:xfrm>
        </p:grpSpPr>
        <p:sp>
          <p:nvSpPr>
            <p:cNvPr id="1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60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854" name="Google Shape;854;p60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855" name="Google Shape;855;p60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6" name="Google Shape;856;p60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57" name="Google Shape;857;p60"/>
          <p:cNvSpPr txBox="1"/>
          <p:nvPr/>
        </p:nvSpPr>
        <p:spPr>
          <a:xfrm>
            <a:off x="591445" y="1744722"/>
            <a:ext cx="8183307" cy="2547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어떤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해결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방법과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주어진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똑같은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형태를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지닌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작은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문제들의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해결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방법과의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관계를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관계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(recurrence relation)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라고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또한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정의하는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과정에서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자기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자신을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뜻한다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합을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계산하는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관련하여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합을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S</a:t>
            </a:r>
            <a:r>
              <a:rPr lang="en-US" sz="1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라고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표현할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858" name="Google Shape;858;p60"/>
          <p:cNvSpPr txBox="1"/>
          <p:nvPr/>
        </p:nvSpPr>
        <p:spPr>
          <a:xfrm>
            <a:off x="1517964" y="5794407"/>
            <a:ext cx="7002562" cy="252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1000"/>
              <a:buFont typeface="Malgun Gothic"/>
              <a:buNone/>
            </a:pPr>
            <a:r>
              <a:rPr lang="en-US" sz="1000" b="0" i="0" u="none" strike="noStrike" cap="none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 관계는 어떤 문제에 대한 답이나 결과를 자신과 똑같은 형태의 보다 작은 문제에 대한 결과나 답으로 표현하는 것이다.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9" name="Google Shape;859;p60" descr="그림 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8816" y="5771443"/>
            <a:ext cx="816534" cy="299514"/>
          </a:xfrm>
          <a:prstGeom prst="rect">
            <a:avLst/>
          </a:prstGeom>
          <a:noFill/>
          <a:ln>
            <a:noFill/>
          </a:ln>
        </p:spPr>
      </p:pic>
      <p:sp>
        <p:nvSpPr>
          <p:cNvPr id="860" name="Google Shape;860;p60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1" name="Google Shape;861;p60" descr="그림 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68462" y="4634760"/>
            <a:ext cx="6554115" cy="6858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0" name="Google Shape;1810;g3216f6815d3_0_518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504" y="47132"/>
            <a:ext cx="1800202" cy="645565"/>
          </a:xfrm>
          <a:prstGeom prst="rect">
            <a:avLst/>
          </a:prstGeom>
          <a:noFill/>
          <a:ln>
            <a:noFill/>
          </a:ln>
        </p:spPr>
      </p:pic>
      <p:sp>
        <p:nvSpPr>
          <p:cNvPr id="1811" name="Google Shape;1811;g3216f6815d3_0_518"/>
          <p:cNvSpPr txBox="1"/>
          <p:nvPr/>
        </p:nvSpPr>
        <p:spPr>
          <a:xfrm>
            <a:off x="2501891" y="95393"/>
            <a:ext cx="6152339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 err="1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2" name="Google Shape;1812;g3216f6815d3_0_518"/>
          <p:cNvSpPr txBox="1"/>
          <p:nvPr/>
        </p:nvSpPr>
        <p:spPr>
          <a:xfrm>
            <a:off x="638254" y="1161667"/>
            <a:ext cx="8117400" cy="5078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함수를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정의하는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과정에서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자기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자신을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호출하는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함수라고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4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함수가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실행되는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도중에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자기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자신을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호출하게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되면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그때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까지의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상태와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값들이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저장된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후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첫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부분으로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돌아가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처음부터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다시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실행된다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4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중단하기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위하여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매개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변수와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전역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변수를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참조할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수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4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문제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상황에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따라서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자기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자신을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여러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개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호출하는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다중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형태의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재귀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설계할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수도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4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13" name="Google Shape;1813;g3216f6815d3_0_518"/>
          <p:cNvSpPr txBox="1"/>
          <p:nvPr/>
        </p:nvSpPr>
        <p:spPr>
          <a:xfrm>
            <a:off x="297239" y="884786"/>
            <a:ext cx="7072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1830703" y="11013"/>
            <a:ext cx="671189" cy="636243"/>
            <a:chOff x="1830703" y="11013"/>
            <a:chExt cx="671189" cy="636243"/>
          </a:xfrm>
        </p:grpSpPr>
        <p:sp>
          <p:nvSpPr>
            <p:cNvPr id="7" name="Google Shape;117;p3"/>
            <p:cNvSpPr/>
            <p:nvPr/>
          </p:nvSpPr>
          <p:spPr>
            <a:xfrm>
              <a:off x="1907706" y="41067"/>
              <a:ext cx="576816" cy="606189"/>
            </a:xfrm>
            <a:prstGeom prst="ellipse">
              <a:avLst/>
            </a:prstGeom>
            <a:solidFill>
              <a:srgbClr val="93CFF7"/>
            </a:solidFill>
            <a:ln w="25400" cap="flat" cmpd="sng">
              <a:solidFill>
                <a:srgbClr val="00B0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118;p3"/>
            <p:cNvSpPr txBox="1"/>
            <p:nvPr/>
          </p:nvSpPr>
          <p:spPr>
            <a:xfrm>
              <a:off x="1830703" y="11013"/>
              <a:ext cx="671189" cy="6001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300"/>
                <a:buFont typeface="Arial"/>
                <a:buNone/>
              </a:pPr>
              <a:r>
                <a:rPr lang="en-US" sz="3300" b="1" i="0" u="none" strike="noStrike" cap="none" dirty="0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2800" b="1" i="0" u="none" strike="noStrike" cap="none" dirty="0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8" name="Google Shape;1818;g3216f6815d3_0_575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504" y="47132"/>
            <a:ext cx="1800202" cy="645565"/>
          </a:xfrm>
          <a:prstGeom prst="rect">
            <a:avLst/>
          </a:prstGeom>
          <a:noFill/>
          <a:ln>
            <a:noFill/>
          </a:ln>
        </p:spPr>
      </p:pic>
      <p:sp>
        <p:nvSpPr>
          <p:cNvPr id="1819" name="Google Shape;1819;g3216f6815d3_0_575"/>
          <p:cNvSpPr txBox="1"/>
          <p:nvPr/>
        </p:nvSpPr>
        <p:spPr>
          <a:xfrm>
            <a:off x="2501892" y="102250"/>
            <a:ext cx="6351183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 err="1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재귀</a:t>
            </a:r>
            <a:r>
              <a:rPr 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0" name="Google Shape;1820;g3216f6815d3_0_575"/>
          <p:cNvSpPr txBox="1"/>
          <p:nvPr/>
        </p:nvSpPr>
        <p:spPr>
          <a:xfrm>
            <a:off x="647754" y="1732392"/>
            <a:ext cx="8117400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20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호출되었던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함수들이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모두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완료되어야만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명령을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있으므로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중단할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있도록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적당한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조건식을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사용해서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설계해야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.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cs typeface="Helvetica Neue"/>
              <a:sym typeface="Helvetica Neue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20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반복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구조를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활용해서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해결할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구조의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사용으로도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해결할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.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cs typeface="Helvetica Neue"/>
              <a:sym typeface="Helvetica Neue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20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상태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변화의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의미로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구조를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설계하는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방법으로도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해결할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.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cs typeface="Helvetica Neue"/>
              <a:sym typeface="Helvetica Neue"/>
            </a:endParaRPr>
          </a:p>
        </p:txBody>
      </p:sp>
      <p:sp>
        <p:nvSpPr>
          <p:cNvPr id="1821" name="Google Shape;1821;g3216f6815d3_0_575"/>
          <p:cNvSpPr txBox="1"/>
          <p:nvPr/>
        </p:nvSpPr>
        <p:spPr>
          <a:xfrm>
            <a:off x="237604" y="887708"/>
            <a:ext cx="70728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830703" y="11013"/>
            <a:ext cx="671189" cy="636243"/>
            <a:chOff x="1830703" y="11013"/>
            <a:chExt cx="671189" cy="636243"/>
          </a:xfrm>
        </p:grpSpPr>
        <p:sp>
          <p:nvSpPr>
            <p:cNvPr id="7" name="Google Shape;117;p3"/>
            <p:cNvSpPr/>
            <p:nvPr/>
          </p:nvSpPr>
          <p:spPr>
            <a:xfrm>
              <a:off x="1907706" y="41067"/>
              <a:ext cx="576816" cy="606189"/>
            </a:xfrm>
            <a:prstGeom prst="ellipse">
              <a:avLst/>
            </a:prstGeom>
            <a:solidFill>
              <a:srgbClr val="93CFF7"/>
            </a:solidFill>
            <a:ln w="25400" cap="flat" cmpd="sng">
              <a:solidFill>
                <a:srgbClr val="00B0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118;p3"/>
            <p:cNvSpPr txBox="1"/>
            <p:nvPr/>
          </p:nvSpPr>
          <p:spPr>
            <a:xfrm>
              <a:off x="1830703" y="11013"/>
              <a:ext cx="671189" cy="6001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300"/>
                <a:buFont typeface="Arial"/>
                <a:buNone/>
              </a:pPr>
              <a:r>
                <a:rPr lang="en-US" sz="3300" b="1" i="0" u="none" strike="noStrike" cap="none" dirty="0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2800" b="1" i="0" u="none" strike="noStrike" cap="none" dirty="0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6" name="Google Shape;1826;g3216f6815d3_0_532" descr="그림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47740"/>
            <a:ext cx="1920452" cy="625899"/>
          </a:xfrm>
          <a:prstGeom prst="rect">
            <a:avLst/>
          </a:prstGeom>
          <a:noFill/>
          <a:ln>
            <a:noFill/>
          </a:ln>
        </p:spPr>
      </p:pic>
      <p:sp>
        <p:nvSpPr>
          <p:cNvPr id="1827" name="Google Shape;1827;g3216f6815d3_0_532"/>
          <p:cNvSpPr/>
          <p:nvPr/>
        </p:nvSpPr>
        <p:spPr>
          <a:xfrm>
            <a:off x="2228209" y="68973"/>
            <a:ext cx="648000" cy="636000"/>
          </a:xfrm>
          <a:prstGeom prst="ellipse">
            <a:avLst/>
          </a:prstGeom>
          <a:solidFill>
            <a:srgbClr val="93CFF7"/>
          </a:solidFill>
          <a:ln w="2540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FEFEF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8" name="Google Shape;1828;g3216f6815d3_0_532"/>
          <p:cNvSpPr txBox="1"/>
          <p:nvPr/>
        </p:nvSpPr>
        <p:spPr>
          <a:xfrm>
            <a:off x="2197815" y="86530"/>
            <a:ext cx="6849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9" name="Google Shape;1829;g3216f6815d3_0_532"/>
          <p:cNvSpPr txBox="1"/>
          <p:nvPr/>
        </p:nvSpPr>
        <p:spPr>
          <a:xfrm>
            <a:off x="2961536" y="116631"/>
            <a:ext cx="60414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재귀</a:t>
            </a:r>
            <a:r>
              <a:rPr lang="en-US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함수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" name="Google Shape;124;p25"/>
          <p:cNvGraphicFramePr/>
          <p:nvPr>
            <p:extLst>
              <p:ext uri="{D42A27DB-BD31-4B8C-83A1-F6EECF244321}">
                <p14:modId xmlns:p14="http://schemas.microsoft.com/office/powerpoint/2010/main" val="2725369854"/>
              </p:ext>
            </p:extLst>
          </p:nvPr>
        </p:nvGraphicFramePr>
        <p:xfrm>
          <a:off x="779959" y="911639"/>
          <a:ext cx="7998010" cy="569902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437">
                  <a:extLst>
                    <a:ext uri="{9D8B030D-6E8A-4147-A177-3AD203B41FA5}">
                      <a16:colId xmlns:a16="http://schemas.microsoft.com/office/drawing/2014/main" val="2370589141"/>
                    </a:ext>
                  </a:extLst>
                </a:gridCol>
                <a:gridCol w="649438">
                  <a:extLst>
                    <a:ext uri="{9D8B030D-6E8A-4147-A177-3AD203B41FA5}">
                      <a16:colId xmlns:a16="http://schemas.microsoft.com/office/drawing/2014/main" val="2275856547"/>
                    </a:ext>
                  </a:extLst>
                </a:gridCol>
                <a:gridCol w="620047">
                  <a:extLst>
                    <a:ext uri="{9D8B030D-6E8A-4147-A177-3AD203B41FA5}">
                      <a16:colId xmlns:a16="http://schemas.microsoft.com/office/drawing/2014/main" val="2502246171"/>
                    </a:ext>
                  </a:extLst>
                </a:gridCol>
              </a:tblGrid>
              <a:tr h="245009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범주</a:t>
                      </a:r>
                      <a:endParaRPr sz="12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BFA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u="none" strike="noStrike" cap="none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평가 항목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BFA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성취도</a:t>
                      </a:r>
                      <a:endParaRPr sz="12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BFA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9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0224482"/>
                  </a:ext>
                </a:extLst>
              </a:tr>
              <a:tr h="295099">
                <a:tc rowSpan="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u="none" strike="noStrike" cap="none" dirty="0" err="1">
                          <a:solidFill>
                            <a:srgbClr val="64BFA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지식〮이해</a:t>
                      </a:r>
                      <a:endParaRPr sz="1200" b="1" u="none" strike="noStrike" cap="none" dirty="0">
                        <a:solidFill>
                          <a:srgbClr val="64BFA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재귀 함수의 설계 방법 및 호출과 복귀 과정을 이해할 수 있다</a:t>
                      </a:r>
                      <a:r>
                        <a:rPr lang="en-US" altLang="ko-KR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US" altLang="ko-KR" sz="1200" u="none" strike="noStrike" cap="none" baseline="0" dirty="0"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3191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u="none" strike="noStrike" cap="none" dirty="0">
                        <a:solidFill>
                          <a:srgbClr val="64BFA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매개 변수와 전역 변수를 사용하는 재귀 함수의 설계 방법을 이해할 수 있다</a:t>
                      </a:r>
                      <a:r>
                        <a:rPr lang="en-US" altLang="ko-KR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US" altLang="ko-KR" sz="1200" u="none" strike="noStrike" cap="none" baseline="0" dirty="0"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52047"/>
                  </a:ext>
                </a:extLst>
              </a:tr>
              <a:tr h="392998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u="none" strike="noStrike" cap="none" dirty="0">
                        <a:solidFill>
                          <a:srgbClr val="64BFA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ko-KR" altLang="en-US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다중 호출되는 재귀 함수의 호출과 복귀 과정을 이해할 수 있다</a:t>
                      </a:r>
                      <a:r>
                        <a:rPr lang="en-US" altLang="ko-KR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.	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420594"/>
                  </a:ext>
                </a:extLst>
              </a:tr>
              <a:tr h="381973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u="none" strike="noStrike" cap="none" dirty="0">
                        <a:solidFill>
                          <a:srgbClr val="64BFA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ko-KR" altLang="en-US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반복 구조와 재귀 구조를 비교할 수 있다</a:t>
                      </a:r>
                      <a:r>
                        <a:rPr lang="en-US" altLang="ko-KR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702469"/>
                  </a:ext>
                </a:extLst>
              </a:tr>
              <a:tr h="423191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u="none" strike="noStrike" cap="none" dirty="0">
                        <a:solidFill>
                          <a:srgbClr val="64BFA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ko-KR" altLang="en-US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반복 구조로 해결할 수 있는 문제를 재귀 구조로 해결하는 문제를 통해서 이해할 수 있다</a:t>
                      </a:r>
                      <a:r>
                        <a:rPr lang="en-US" altLang="ko-KR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009079"/>
                  </a:ext>
                </a:extLst>
              </a:tr>
              <a:tr h="392998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u="none" strike="noStrike" cap="none" dirty="0" err="1">
                          <a:solidFill>
                            <a:srgbClr val="64BFA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과정〮기능</a:t>
                      </a:r>
                      <a:endParaRPr sz="1200" b="1" u="none" strike="noStrike" cap="none" dirty="0">
                        <a:solidFill>
                          <a:srgbClr val="64BFA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재귀 함수를 설계한 후 활용하여 문제를 해결할 수 있다</a:t>
                      </a:r>
                      <a:r>
                        <a:rPr lang="en-US" altLang="ko-KR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US" altLang="ko-KR" sz="1200" u="none" strike="noStrike" cap="none" baseline="0" dirty="0"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86076"/>
                  </a:ext>
                </a:extLst>
              </a:tr>
              <a:tr h="480826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u="none" strike="noStrike" cap="none" dirty="0">
                        <a:solidFill>
                          <a:srgbClr val="64BFA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ko-KR" altLang="en-US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매개 변수와 전역 변수를 사용하여 재귀 함수를 설계한 후 다중 호출되는 재귀 함수를 활용하여 문제를 해결할 수 있다</a:t>
                      </a:r>
                      <a:r>
                        <a:rPr lang="en-US" altLang="ko-KR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870270"/>
                  </a:ext>
                </a:extLst>
              </a:tr>
              <a:tr h="480826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u="none" strike="noStrike" cap="none" dirty="0">
                        <a:solidFill>
                          <a:srgbClr val="64BFA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ko-KR" altLang="en-US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문제 해결을 위한 반복 구조를 재귀 구조로 변환하고</a:t>
                      </a:r>
                      <a:r>
                        <a:rPr lang="en-US" altLang="ko-KR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, </a:t>
                      </a:r>
                      <a:r>
                        <a:rPr lang="ko-KR" altLang="en-US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재귀 구조를 활용하여 문제를 해결할 수 있다</a:t>
                      </a:r>
                      <a:r>
                        <a:rPr lang="en-US" altLang="ko-KR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501303"/>
                  </a:ext>
                </a:extLst>
              </a:tr>
              <a:tr h="430304">
                <a:tc row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u="none" strike="noStrike" cap="none" dirty="0" err="1">
                          <a:solidFill>
                            <a:srgbClr val="64BFA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가치〮태도</a:t>
                      </a:r>
                      <a:endParaRPr lang="ko-KR" altLang="en-US" sz="1200" b="1" u="none" strike="noStrike" cap="none" dirty="0">
                        <a:solidFill>
                          <a:srgbClr val="64BFA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재귀 함수의 설계 방법을 이해하고</a:t>
                      </a:r>
                      <a:r>
                        <a:rPr lang="en-US" altLang="ko-KR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ko-KR" altLang="en-US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적극적으로 활용하려는 자세를 지닐 수 있다</a:t>
                      </a:r>
                      <a:r>
                        <a:rPr lang="en-US" altLang="ko-KR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US" altLang="ko-KR" sz="1200" u="none" strike="noStrike" cap="none" baseline="0" dirty="0"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279263"/>
                  </a:ext>
                </a:extLst>
              </a:tr>
              <a:tr h="4303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원하는 작업을 수행하는 재귀 함수를 정의하여 활용하려는 자세를 지닐 수 있다</a:t>
                      </a:r>
                      <a:r>
                        <a:rPr lang="en-US" altLang="ko-KR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US" altLang="ko-KR" sz="1200" u="none" strike="noStrike" cap="none" baseline="0" dirty="0"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496721"/>
                  </a:ext>
                </a:extLst>
              </a:tr>
              <a:tr h="4303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재귀 구조를 활용한 문제 해결 방법을 이해하고</a:t>
                      </a:r>
                      <a:r>
                        <a:rPr lang="en-US" altLang="ko-KR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ko-KR" altLang="en-US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적극적으로 활용하려는 자세를 지닐 수 있다</a:t>
                      </a:r>
                      <a:r>
                        <a:rPr lang="en-US" altLang="ko-KR" sz="1200" u="none" strike="noStrike" cap="none" baseline="0" dirty="0" smtClean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20975"/>
                  </a:ext>
                </a:extLst>
              </a:tr>
              <a:tr h="580174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ko-KR" altLang="en-US" sz="1800" b="1" u="none" strike="noStrike" cap="none" dirty="0">
                        <a:solidFill>
                          <a:srgbClr val="64BFA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ko-KR" altLang="en-US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여러 가지 문제 상황을 분석하여 재귀 구조를 활용해 해결하려는 자세를 지닐 수 있다</a:t>
                      </a:r>
                      <a:r>
                        <a:rPr lang="en-US" altLang="ko-KR" sz="12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.	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032055"/>
                  </a:ext>
                </a:extLst>
              </a:tr>
            </a:tbl>
          </a:graphicData>
        </a:graphic>
      </p:graphicFrame>
      <p:pic>
        <p:nvPicPr>
          <p:cNvPr id="8" name="그림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3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2755" y="1149972"/>
            <a:ext cx="222506" cy="24157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641" y="1169849"/>
            <a:ext cx="261166" cy="241579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6892" y="1169850"/>
            <a:ext cx="250700" cy="2507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5" name="Google Shape;1835;g3216f6815d3_0_544"/>
          <p:cNvSpPr/>
          <p:nvPr/>
        </p:nvSpPr>
        <p:spPr>
          <a:xfrm>
            <a:off x="-34282" y="-27384"/>
            <a:ext cx="576000" cy="432000"/>
          </a:xfrm>
          <a:prstGeom prst="rect">
            <a:avLst/>
          </a:prstGeom>
          <a:solidFill>
            <a:srgbClr val="8484AE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6" name="Google Shape;1836;g3216f6815d3_0_544"/>
          <p:cNvSpPr txBox="1"/>
          <p:nvPr/>
        </p:nvSpPr>
        <p:spPr>
          <a:xfrm>
            <a:off x="2817519" y="97468"/>
            <a:ext cx="6052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99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656599"/>
                </a:solidFill>
                <a:latin typeface="Malgun Gothic"/>
                <a:ea typeface="Malgun Gothic"/>
                <a:cs typeface="Malgun Gothic"/>
                <a:sym typeface="Malgun Gothic"/>
              </a:rPr>
              <a:t>프랙털 나무 그리기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39" name="Google Shape;1839;g3216f6815d3_0_544"/>
          <p:cNvGrpSpPr/>
          <p:nvPr/>
        </p:nvGrpSpPr>
        <p:grpSpPr>
          <a:xfrm>
            <a:off x="3267282" y="4152490"/>
            <a:ext cx="1224000" cy="387380"/>
            <a:chOff x="0" y="0"/>
            <a:chExt cx="1224000" cy="387380"/>
          </a:xfrm>
        </p:grpSpPr>
        <p:sp>
          <p:nvSpPr>
            <p:cNvPr id="1840" name="Google Shape;1840;g3216f6815d3_0_544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1" name="Google Shape;1841;g3216f6815d3_0_544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 dirty="0" err="1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실행</a:t>
              </a:r>
              <a:r>
                <a:rPr lang="en-US" sz="1800" b="0" i="0" u="none" strike="noStrike" cap="none" dirty="0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결과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842" name="Google Shape;1842;g3216f6815d3_0_5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27380"/>
            <a:ext cx="2568175" cy="6699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3" name="Google Shape;1843;g3216f6815d3_0_544"/>
          <p:cNvGrpSpPr/>
          <p:nvPr/>
        </p:nvGrpSpPr>
        <p:grpSpPr>
          <a:xfrm>
            <a:off x="342675" y="2376225"/>
            <a:ext cx="2717800" cy="4481773"/>
            <a:chOff x="342675" y="2376225"/>
            <a:chExt cx="2717800" cy="4481773"/>
          </a:xfrm>
        </p:grpSpPr>
        <p:pic>
          <p:nvPicPr>
            <p:cNvPr id="1844" name="Google Shape;1844;g3216f6815d3_0_54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2675" y="2376225"/>
              <a:ext cx="2717800" cy="3825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5" name="Google Shape;1845;g3216f6815d3_0_54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61703" y="6128823"/>
              <a:ext cx="1987725" cy="7291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46" name="Google Shape;1846;g3216f6815d3_0_54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12875" y="2421373"/>
            <a:ext cx="2568176" cy="163035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854;g3216f6815d3_0_590"/>
          <p:cNvSpPr txBox="1"/>
          <p:nvPr/>
        </p:nvSpPr>
        <p:spPr>
          <a:xfrm>
            <a:off x="288418" y="837977"/>
            <a:ext cx="8724370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ct val="70000"/>
              <a:buFont typeface="Wingdings" panose="05000000000000000000" pitchFamily="2" charset="2"/>
              <a:buChar char="u"/>
            </a:pP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프랙털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(fractal)은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일부의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작은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조각이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전체와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비슷한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자기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유사성을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가지는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기하학적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구조를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의미한다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프랙털이라는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이름은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브누아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망델브로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(Benoit Mandelbrot)가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처음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이름을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지었다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많이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알려진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프랙털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구조로는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망델브로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집합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(Mandelbrot set),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칸토어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집합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(Cantor set),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시에르핀스키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사각형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Sierpiński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carpet),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페아노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곡선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Peano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curve),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코흐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곡선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(Koch curve)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등이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1600" b="0" i="0" u="none" strike="noStrike" cap="none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1" name="Google Shape;1851;g3216f6815d3_0_590"/>
          <p:cNvSpPr/>
          <p:nvPr/>
        </p:nvSpPr>
        <p:spPr>
          <a:xfrm>
            <a:off x="-34282" y="-27384"/>
            <a:ext cx="576000" cy="432000"/>
          </a:xfrm>
          <a:prstGeom prst="rect">
            <a:avLst/>
          </a:prstGeom>
          <a:solidFill>
            <a:srgbClr val="8484AE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2" name="Google Shape;1852;g3216f6815d3_0_590"/>
          <p:cNvSpPr txBox="1"/>
          <p:nvPr/>
        </p:nvSpPr>
        <p:spPr>
          <a:xfrm>
            <a:off x="2817519" y="97468"/>
            <a:ext cx="6052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99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656599"/>
                </a:solidFill>
                <a:latin typeface="Malgun Gothic"/>
                <a:ea typeface="Malgun Gothic"/>
                <a:cs typeface="Malgun Gothic"/>
                <a:sym typeface="Malgun Gothic"/>
              </a:rPr>
              <a:t>프랙털 나무 그리기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4" name="Google Shape;1854;g3216f6815d3_0_590"/>
          <p:cNvSpPr txBox="1"/>
          <p:nvPr/>
        </p:nvSpPr>
        <p:spPr>
          <a:xfrm>
            <a:off x="288418" y="837977"/>
            <a:ext cx="8724370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ct val="70000"/>
              <a:buFont typeface="Wingdings" panose="05000000000000000000" pitchFamily="2" charset="2"/>
              <a:buChar char="u"/>
            </a:pP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프랙털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(fractal)은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일부의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작은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조각이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전체와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비슷한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자기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유사성을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가지는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기하학적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구조를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의미한다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프랙털이라는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이름은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브누아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망델브로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(Benoit Mandelbrot)가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처음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이름을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지었다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많이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알려진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프랙털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구조로는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망델브로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집합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(Mandelbrot set),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칸토어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집합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(Cantor set),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시에르핀스키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사각형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Sierpiński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carpet),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페아노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곡선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Peano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curve),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코흐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곡선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(Koch curve)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등이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1600" b="0" i="0" u="none" strike="noStrike" cap="none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pic>
        <p:nvPicPr>
          <p:cNvPr id="1855" name="Google Shape;1855;g3216f6815d3_0_5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27380"/>
            <a:ext cx="2568175" cy="6699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56" name="Google Shape;1856;g3216f6815d3_0_590"/>
          <p:cNvGrpSpPr/>
          <p:nvPr/>
        </p:nvGrpSpPr>
        <p:grpSpPr>
          <a:xfrm>
            <a:off x="342675" y="2376225"/>
            <a:ext cx="2717800" cy="4481773"/>
            <a:chOff x="342675" y="2376225"/>
            <a:chExt cx="2717800" cy="4481773"/>
          </a:xfrm>
        </p:grpSpPr>
        <p:pic>
          <p:nvPicPr>
            <p:cNvPr id="1857" name="Google Shape;1857;g3216f6815d3_0_59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2675" y="2376225"/>
              <a:ext cx="2717800" cy="3825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8" name="Google Shape;1858;g3216f6815d3_0_59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61703" y="6128823"/>
              <a:ext cx="1987725" cy="7291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59" name="Google Shape;1859;g3216f6815d3_0_59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12875" y="2421373"/>
            <a:ext cx="2568176" cy="1630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7287" y="4557950"/>
            <a:ext cx="2386632" cy="2060122"/>
          </a:xfrm>
          <a:prstGeom prst="rect">
            <a:avLst/>
          </a:prstGeom>
        </p:spPr>
      </p:pic>
      <p:grpSp>
        <p:nvGrpSpPr>
          <p:cNvPr id="19" name="Google Shape;1839;g3216f6815d3_0_544"/>
          <p:cNvGrpSpPr/>
          <p:nvPr/>
        </p:nvGrpSpPr>
        <p:grpSpPr>
          <a:xfrm>
            <a:off x="3267282" y="4152490"/>
            <a:ext cx="1224000" cy="387380"/>
            <a:chOff x="0" y="0"/>
            <a:chExt cx="1224000" cy="387380"/>
          </a:xfrm>
        </p:grpSpPr>
        <p:sp>
          <p:nvSpPr>
            <p:cNvPr id="20" name="Google Shape;1840;g3216f6815d3_0_544"/>
            <p:cNvSpPr/>
            <p:nvPr/>
          </p:nvSpPr>
          <p:spPr>
            <a:xfrm>
              <a:off x="0" y="0"/>
              <a:ext cx="1224000" cy="370500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1841;g3216f6815d3_0_544"/>
            <p:cNvSpPr txBox="1"/>
            <p:nvPr/>
          </p:nvSpPr>
          <p:spPr>
            <a:xfrm>
              <a:off x="63800" y="18080"/>
              <a:ext cx="1096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 dirty="0" err="1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실행</a:t>
              </a:r>
              <a:r>
                <a:rPr lang="en-US" sz="1800" b="0" i="0" u="none" strike="noStrike" cap="none" dirty="0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결과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5" name="Google Shape;1865;g3216f6815d3_0_606"/>
          <p:cNvSpPr/>
          <p:nvPr/>
        </p:nvSpPr>
        <p:spPr>
          <a:xfrm>
            <a:off x="-34282" y="-27384"/>
            <a:ext cx="576000" cy="432000"/>
          </a:xfrm>
          <a:prstGeom prst="rect">
            <a:avLst/>
          </a:prstGeom>
          <a:solidFill>
            <a:srgbClr val="8484AE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6" name="Google Shape;1866;g3216f6815d3_0_60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9817" y="-27375"/>
            <a:ext cx="2525367" cy="5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7" name="Google Shape;1867;g3216f6815d3_0_60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475" y="1267250"/>
            <a:ext cx="8839200" cy="50496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2" name="Google Shape;1872;g3216f6815d3_0_621"/>
          <p:cNvSpPr/>
          <p:nvPr/>
        </p:nvSpPr>
        <p:spPr>
          <a:xfrm>
            <a:off x="-34282" y="-27384"/>
            <a:ext cx="576000" cy="432000"/>
          </a:xfrm>
          <a:prstGeom prst="rect">
            <a:avLst/>
          </a:prstGeom>
          <a:solidFill>
            <a:srgbClr val="8484AE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73" name="Google Shape;1873;g3216f6815d3_0_6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9817" y="-27375"/>
            <a:ext cx="2495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양쪽 모서리가 둥근 사각형 2"/>
          <p:cNvSpPr/>
          <p:nvPr/>
        </p:nvSpPr>
        <p:spPr>
          <a:xfrm>
            <a:off x="472145" y="761956"/>
            <a:ext cx="1997764" cy="407971"/>
          </a:xfrm>
          <a:prstGeom prst="round2SameRect">
            <a:avLst>
              <a:gd name="adj1" fmla="val 38485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rgbClr val="F3684E"/>
                </a:solidFill>
                <a:latin typeface="+mj-ea"/>
              </a:rPr>
              <a:t>내용</a:t>
            </a:r>
            <a:r>
              <a:rPr lang="ko-KR" altLang="en-US" sz="2000" dirty="0">
                <a:solidFill>
                  <a:srgbClr val="F1906C"/>
                </a:solidFill>
                <a:latin typeface="+mj-ea"/>
              </a:rPr>
              <a:t> </a:t>
            </a:r>
            <a:r>
              <a:rPr lang="ko-KR" altLang="en-US" sz="2000" dirty="0" smtClean="0">
                <a:solidFill>
                  <a:srgbClr val="F36A51"/>
                </a:solidFill>
                <a:latin typeface="+mj-ea"/>
              </a:rPr>
              <a:t>정리하기</a:t>
            </a:r>
            <a:endParaRPr lang="ko-KR" altLang="en-US" sz="2000" dirty="0">
              <a:solidFill>
                <a:srgbClr val="F36A51"/>
              </a:solidFill>
              <a:latin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145" y="1202636"/>
            <a:ext cx="8264351" cy="45243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just" latinLnBrk="1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+mj-ea"/>
              <a:buAutoNum type="circleNumDbPlain"/>
            </a:pPr>
            <a:r>
              <a:rPr lang="ko-KR" altLang="en-US" sz="1600" dirty="0">
                <a:latin typeface="+mj-ea"/>
                <a:ea typeface="+mj-ea"/>
              </a:rPr>
              <a:t>함수를 사용하면 편리하고 효율적으로 </a:t>
            </a:r>
            <a:r>
              <a:rPr lang="ko-KR" altLang="en-US" sz="1600" dirty="0" smtClean="0">
                <a:latin typeface="+mj-ea"/>
                <a:ea typeface="+mj-ea"/>
              </a:rPr>
              <a:t>프로그램을 </a:t>
            </a:r>
            <a:r>
              <a:rPr lang="ko-KR" altLang="en-US" sz="1600" dirty="0">
                <a:latin typeface="+mj-ea"/>
                <a:ea typeface="+mj-ea"/>
              </a:rPr>
              <a:t>작성할 수 있다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342900" indent="-342900" algn="just" latinLnBrk="1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+mj-ea"/>
              <a:buAutoNum type="circleNumDbPlain"/>
            </a:pPr>
            <a:r>
              <a:rPr lang="ko-KR" altLang="en-US" sz="1600" dirty="0">
                <a:latin typeface="+mj-ea"/>
                <a:ea typeface="+mj-ea"/>
              </a:rPr>
              <a:t>이미 만들어져 제공되는 함수를 사용할 수 </a:t>
            </a:r>
            <a:r>
              <a:rPr lang="ko-KR" altLang="en-US" sz="1600" dirty="0" smtClean="0">
                <a:latin typeface="+mj-ea"/>
                <a:ea typeface="+mj-ea"/>
              </a:rPr>
              <a:t>있을 뿐만 </a:t>
            </a:r>
            <a:r>
              <a:rPr lang="ko-KR" altLang="en-US" sz="1600" dirty="0">
                <a:latin typeface="+mj-ea"/>
                <a:ea typeface="+mj-ea"/>
              </a:rPr>
              <a:t>아니라</a:t>
            </a:r>
            <a:r>
              <a:rPr lang="en-US" altLang="ko-KR" sz="1600" dirty="0">
                <a:latin typeface="+mj-ea"/>
                <a:ea typeface="+mj-ea"/>
              </a:rPr>
              <a:t>, </a:t>
            </a:r>
            <a:r>
              <a:rPr lang="ko-KR" altLang="en-US" sz="1600" dirty="0">
                <a:latin typeface="+mj-ea"/>
                <a:ea typeface="+mj-ea"/>
              </a:rPr>
              <a:t>원하는 작업을 수행하는 함수를 </a:t>
            </a:r>
            <a:r>
              <a:rPr lang="ko-KR" altLang="en-US" sz="1600" dirty="0" smtClean="0">
                <a:latin typeface="+mj-ea"/>
                <a:ea typeface="+mj-ea"/>
              </a:rPr>
              <a:t>직접 </a:t>
            </a:r>
            <a:r>
              <a:rPr lang="ko-KR" altLang="en-US" sz="1600" dirty="0">
                <a:latin typeface="+mj-ea"/>
                <a:ea typeface="+mj-ea"/>
              </a:rPr>
              <a:t>만들어 사용할 수도 있다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342900" indent="-342900" algn="just" latinLnBrk="1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+mj-ea"/>
              <a:buAutoNum type="circleNumDbPlain"/>
            </a:pPr>
            <a:r>
              <a:rPr lang="ko-KR" altLang="en-US" sz="1600" dirty="0">
                <a:latin typeface="+mj-ea"/>
                <a:ea typeface="+mj-ea"/>
              </a:rPr>
              <a:t>함수를 정의하여 사용하면</a:t>
            </a:r>
            <a:r>
              <a:rPr lang="en-US" altLang="ko-KR" sz="1600" dirty="0">
                <a:latin typeface="+mj-ea"/>
                <a:ea typeface="+mj-ea"/>
              </a:rPr>
              <a:t>, </a:t>
            </a:r>
            <a:r>
              <a:rPr lang="ko-KR" altLang="en-US" sz="1600" dirty="0">
                <a:latin typeface="+mj-ea"/>
                <a:ea typeface="+mj-ea"/>
              </a:rPr>
              <a:t>작성한 코드를 </a:t>
            </a:r>
            <a:r>
              <a:rPr lang="ko-KR" altLang="en-US" sz="1600" dirty="0" smtClean="0">
                <a:latin typeface="+mj-ea"/>
                <a:ea typeface="+mj-ea"/>
              </a:rPr>
              <a:t>편리하게 </a:t>
            </a:r>
            <a:r>
              <a:rPr lang="ko-KR" altLang="en-US" sz="1600" dirty="0">
                <a:latin typeface="+mj-ea"/>
                <a:ea typeface="+mj-ea"/>
              </a:rPr>
              <a:t>재사용할 수 있다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342900" indent="-342900" algn="just" latinLnBrk="1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+mj-ea"/>
              <a:buAutoNum type="circleNumDbPlain"/>
            </a:pPr>
            <a:r>
              <a:rPr lang="ko-KR" altLang="en-US" sz="1600" dirty="0" err="1">
                <a:latin typeface="+mj-ea"/>
                <a:ea typeface="+mj-ea"/>
              </a:rPr>
              <a:t>반환값과</a:t>
            </a:r>
            <a:r>
              <a:rPr lang="ko-KR" altLang="en-US" sz="1600" dirty="0">
                <a:latin typeface="+mj-ea"/>
                <a:ea typeface="+mj-ea"/>
              </a:rPr>
              <a:t> 매개 변수의 유무에 따라 네 가지 </a:t>
            </a:r>
            <a:r>
              <a:rPr lang="ko-KR" altLang="en-US" sz="1600" dirty="0" smtClean="0">
                <a:latin typeface="+mj-ea"/>
                <a:ea typeface="+mj-ea"/>
              </a:rPr>
              <a:t>형태의 </a:t>
            </a:r>
            <a:r>
              <a:rPr lang="ko-KR" altLang="en-US" sz="1600" dirty="0">
                <a:latin typeface="+mj-ea"/>
                <a:ea typeface="+mj-ea"/>
              </a:rPr>
              <a:t>함수를 설계하여 사용할 수 있다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342900" indent="-342900" algn="just" latinLnBrk="1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+mj-ea"/>
              <a:buAutoNum type="circleNumDbPlain"/>
            </a:pPr>
            <a:r>
              <a:rPr lang="ko-KR" altLang="en-US" sz="1600" dirty="0">
                <a:latin typeface="+mj-ea"/>
                <a:ea typeface="+mj-ea"/>
              </a:rPr>
              <a:t>어떤 작업이나 문제를 똑같은 형태의 작업이나 </a:t>
            </a:r>
            <a:r>
              <a:rPr lang="ko-KR" altLang="en-US" sz="1600" dirty="0" smtClean="0">
                <a:latin typeface="+mj-ea"/>
                <a:ea typeface="+mj-ea"/>
              </a:rPr>
              <a:t>문제로 </a:t>
            </a:r>
            <a:r>
              <a:rPr lang="ko-KR" altLang="en-US" sz="1600" dirty="0">
                <a:latin typeface="+mj-ea"/>
                <a:ea typeface="+mj-ea"/>
              </a:rPr>
              <a:t>나누어 표현할 수 있다면</a:t>
            </a:r>
            <a:r>
              <a:rPr lang="en-US" altLang="ko-KR" sz="1600" dirty="0">
                <a:latin typeface="+mj-ea"/>
                <a:ea typeface="+mj-ea"/>
              </a:rPr>
              <a:t>, </a:t>
            </a:r>
            <a:r>
              <a:rPr lang="ko-KR" altLang="en-US" sz="1600" dirty="0">
                <a:latin typeface="+mj-ea"/>
                <a:ea typeface="+mj-ea"/>
              </a:rPr>
              <a:t>이러한 관계를 </a:t>
            </a:r>
            <a:r>
              <a:rPr lang="ko-KR" altLang="en-US" sz="1600" dirty="0" smtClean="0">
                <a:latin typeface="+mj-ea"/>
                <a:ea typeface="+mj-ea"/>
              </a:rPr>
              <a:t>이용해서 </a:t>
            </a:r>
            <a:r>
              <a:rPr lang="ko-KR" altLang="en-US" sz="1600" dirty="0">
                <a:latin typeface="+mj-ea"/>
                <a:ea typeface="+mj-ea"/>
              </a:rPr>
              <a:t>작업을 수행하거나 문제를 해결할 수 있다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342900" indent="-342900" algn="just" latinLnBrk="1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+mj-ea"/>
              <a:buAutoNum type="circleNumDbPlain"/>
            </a:pPr>
            <a:r>
              <a:rPr lang="ko-KR" altLang="en-US" sz="1600" dirty="0">
                <a:latin typeface="+mj-ea"/>
                <a:ea typeface="+mj-ea"/>
              </a:rPr>
              <a:t>재귀 함수를 사용하면 규칙적인 반복 작업을 </a:t>
            </a:r>
            <a:r>
              <a:rPr lang="ko-KR" altLang="en-US" sz="1600" dirty="0" smtClean="0">
                <a:latin typeface="+mj-ea"/>
                <a:ea typeface="+mj-ea"/>
              </a:rPr>
              <a:t>간단하게 </a:t>
            </a:r>
            <a:r>
              <a:rPr lang="ko-KR" altLang="en-US" sz="1600" dirty="0">
                <a:latin typeface="+mj-ea"/>
                <a:ea typeface="+mj-ea"/>
              </a:rPr>
              <a:t>표현할 수 있을 뿐만 아니라</a:t>
            </a:r>
            <a:r>
              <a:rPr lang="en-US" altLang="ko-KR" sz="1600" dirty="0">
                <a:latin typeface="+mj-ea"/>
                <a:ea typeface="+mj-ea"/>
              </a:rPr>
              <a:t>, </a:t>
            </a:r>
            <a:r>
              <a:rPr lang="ko-KR" altLang="en-US" sz="1600" dirty="0">
                <a:latin typeface="+mj-ea"/>
                <a:ea typeface="+mj-ea"/>
              </a:rPr>
              <a:t>복잡하고 </a:t>
            </a:r>
            <a:r>
              <a:rPr lang="ko-KR" altLang="en-US" sz="1600" dirty="0" smtClean="0">
                <a:latin typeface="+mj-ea"/>
                <a:ea typeface="+mj-ea"/>
              </a:rPr>
              <a:t>어려운 </a:t>
            </a:r>
            <a:r>
              <a:rPr lang="ko-KR" altLang="en-US" sz="1600" dirty="0">
                <a:latin typeface="+mj-ea"/>
                <a:ea typeface="+mj-ea"/>
              </a:rPr>
              <a:t>문제도 간결하고 명확하게 해결할 수 있다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342900" indent="-342900" algn="just" latinLnBrk="1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+mj-ea"/>
              <a:buAutoNum type="circleNumDbPlain"/>
            </a:pPr>
            <a:r>
              <a:rPr lang="ko-KR" altLang="en-US" sz="1600" dirty="0">
                <a:latin typeface="+mj-ea"/>
                <a:ea typeface="+mj-ea"/>
              </a:rPr>
              <a:t>함수를 정의하는 과정에서 자기 자신을 </a:t>
            </a:r>
            <a:r>
              <a:rPr lang="ko-KR" altLang="en-US" sz="1600" dirty="0" smtClean="0">
                <a:latin typeface="+mj-ea"/>
                <a:ea typeface="+mj-ea"/>
              </a:rPr>
              <a:t>호출하는 함수를 </a:t>
            </a:r>
            <a:r>
              <a:rPr lang="ko-KR" altLang="en-US" sz="1600" dirty="0">
                <a:latin typeface="+mj-ea"/>
                <a:ea typeface="+mj-ea"/>
              </a:rPr>
              <a:t>재귀 함수라고 한다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342900" indent="-342900" algn="just" latinLnBrk="1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+mj-ea"/>
              <a:buAutoNum type="circleNumDbPlain"/>
            </a:pPr>
            <a:r>
              <a:rPr lang="ko-KR" altLang="en-US" sz="1600" dirty="0">
                <a:latin typeface="+mj-ea"/>
                <a:ea typeface="+mj-ea"/>
              </a:rPr>
              <a:t>재귀 함수의 재귀 호출을 중단하기 위해서 </a:t>
            </a:r>
            <a:r>
              <a:rPr lang="ko-KR" altLang="en-US" sz="1600" dirty="0" smtClean="0">
                <a:latin typeface="+mj-ea"/>
                <a:ea typeface="+mj-ea"/>
              </a:rPr>
              <a:t>매개 변수나 </a:t>
            </a:r>
            <a:r>
              <a:rPr lang="ko-KR" altLang="en-US" sz="1600" dirty="0">
                <a:latin typeface="+mj-ea"/>
                <a:ea typeface="+mj-ea"/>
              </a:rPr>
              <a:t>전역 변수를 참조할 수 있다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342900" indent="-342900" algn="just" latinLnBrk="1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+mj-ea"/>
              <a:buAutoNum type="circleNumDbPlain"/>
            </a:pPr>
            <a:r>
              <a:rPr lang="ko-KR" altLang="en-US" sz="1600" dirty="0">
                <a:latin typeface="+mj-ea"/>
                <a:ea typeface="+mj-ea"/>
              </a:rPr>
              <a:t>재귀 함수를 사용하면 반복 패턴이 있는 </a:t>
            </a:r>
            <a:r>
              <a:rPr lang="ko-KR" altLang="en-US" sz="1600" dirty="0" smtClean="0">
                <a:latin typeface="+mj-ea"/>
                <a:ea typeface="+mj-ea"/>
              </a:rPr>
              <a:t>문제들을 간단히 </a:t>
            </a:r>
            <a:r>
              <a:rPr lang="ko-KR" altLang="en-US" sz="1600" dirty="0">
                <a:latin typeface="+mj-ea"/>
                <a:ea typeface="+mj-ea"/>
              </a:rPr>
              <a:t>해결할 수 있다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61"/>
          <p:cNvSpPr txBox="1"/>
          <p:nvPr/>
        </p:nvSpPr>
        <p:spPr>
          <a:xfrm>
            <a:off x="591445" y="1744722"/>
            <a:ext cx="8183307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k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까지의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번에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하나씩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반복해서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만들고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그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변수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sym typeface="Arial"/>
              </a:rPr>
              <a:t>s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계속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합하여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누적하는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f(k)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867" name="Google Shape;867;p61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재귀 함수의 정의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68" name="Google Shape;868;p61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869" name="Google Shape;869;p61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0" name="Google Shape;870;p61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71" name="Google Shape;871;p61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재귀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2" name="Google Shape;872;p61" descr="그림 11"/>
          <p:cNvPicPr preferRelativeResize="0"/>
          <p:nvPr/>
        </p:nvPicPr>
        <p:blipFill rotWithShape="1">
          <a:blip r:embed="rId3">
            <a:alphaModFix/>
          </a:blip>
          <a:srcRect r="42550"/>
          <a:stretch/>
        </p:blipFill>
        <p:spPr>
          <a:xfrm>
            <a:off x="458402" y="3569575"/>
            <a:ext cx="3825568" cy="2523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3" name="Google Shape;873;p61" descr="그림 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59740" y="3453734"/>
            <a:ext cx="4460732" cy="28508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evel">
  <a:themeElements>
    <a:clrScheme name="Level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900"/>
      </a:accent1>
      <a:accent2>
        <a:srgbClr val="8F5600"/>
      </a:accent2>
      <a:accent3>
        <a:srgbClr val="8F8F8F"/>
      </a:accent3>
      <a:accent4>
        <a:srgbClr val="707070"/>
      </a:accent4>
      <a:accent5>
        <a:srgbClr val="FFCAAA"/>
      </a:accent5>
      <a:accent6>
        <a:srgbClr val="E78A00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evel">
  <a:themeElements>
    <a:clrScheme name="Level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900"/>
      </a:accent1>
      <a:accent2>
        <a:srgbClr val="8F5600"/>
      </a:accent2>
      <a:accent3>
        <a:srgbClr val="8F8F8F"/>
      </a:accent3>
      <a:accent4>
        <a:srgbClr val="707070"/>
      </a:accent4>
      <a:accent5>
        <a:srgbClr val="FFCAAA"/>
      </a:accent5>
      <a:accent6>
        <a:srgbClr val="E78A00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4483</Words>
  <Application>Microsoft Office PowerPoint</Application>
  <PresentationFormat>화면 슬라이드 쇼(4:3)</PresentationFormat>
  <Paragraphs>651</Paragraphs>
  <Slides>86</Slides>
  <Notes>86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86</vt:i4>
      </vt:variant>
    </vt:vector>
  </HeadingPairs>
  <TitlesOfParts>
    <vt:vector size="100" baseType="lpstr">
      <vt:lpstr>Noto Sans Symbols</vt:lpstr>
      <vt:lpstr>Malgun Gothic</vt:lpstr>
      <vt:lpstr>ADZZTT+D2Coding</vt:lpstr>
      <vt:lpstr>IDNAAN+D2Coding</vt:lpstr>
      <vt:lpstr>함초롬돋움</vt:lpstr>
      <vt:lpstr>Times New Roman</vt:lpstr>
      <vt:lpstr>Malgun Gothic</vt:lpstr>
      <vt:lpstr>Wingdings</vt:lpstr>
      <vt:lpstr>Batangche</vt:lpstr>
      <vt:lpstr>Arial</vt:lpstr>
      <vt:lpstr>돋움</vt:lpstr>
      <vt:lpstr>나눔고딕</vt:lpstr>
      <vt:lpstr>Helvetica Neue</vt:lpstr>
      <vt:lpstr>Level</vt:lpstr>
      <vt:lpstr>PowerPoint 프레젠테이션</vt:lpstr>
      <vt:lpstr>I. 프로그래밍</vt:lpstr>
      <vt:lpstr>I. 프로그래밍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cp:lastModifiedBy>Win10</cp:lastModifiedBy>
  <cp:revision>26</cp:revision>
  <dcterms:modified xsi:type="dcterms:W3CDTF">2026-01-30T06:35:52Z</dcterms:modified>
</cp:coreProperties>
</file>